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sldIdLst>
    <p:sldId id="327" r:id="rId2"/>
    <p:sldId id="280" r:id="rId3"/>
    <p:sldId id="282" r:id="rId4"/>
    <p:sldId id="283" r:id="rId5"/>
    <p:sldId id="301" r:id="rId6"/>
    <p:sldId id="284" r:id="rId7"/>
    <p:sldId id="304" r:id="rId8"/>
    <p:sldId id="307" r:id="rId9"/>
    <p:sldId id="308" r:id="rId10"/>
    <p:sldId id="352" r:id="rId11"/>
    <p:sldId id="353" r:id="rId12"/>
    <p:sldId id="354" r:id="rId13"/>
    <p:sldId id="355" r:id="rId14"/>
    <p:sldId id="356" r:id="rId15"/>
    <p:sldId id="265" r:id="rId16"/>
    <p:sldId id="272" r:id="rId17"/>
    <p:sldId id="268" r:id="rId18"/>
    <p:sldId id="267" r:id="rId19"/>
    <p:sldId id="271" r:id="rId20"/>
    <p:sldId id="305" r:id="rId21"/>
    <p:sldId id="266" r:id="rId22"/>
    <p:sldId id="306" r:id="rId23"/>
    <p:sldId id="273" r:id="rId24"/>
    <p:sldId id="277" r:id="rId25"/>
    <p:sldId id="292" r:id="rId26"/>
    <p:sldId id="286" r:id="rId27"/>
    <p:sldId id="325" r:id="rId28"/>
    <p:sldId id="326" r:id="rId29"/>
    <p:sldId id="278" r:id="rId30"/>
    <p:sldId id="285" r:id="rId31"/>
    <p:sldId id="288" r:id="rId32"/>
    <p:sldId id="309" r:id="rId33"/>
    <p:sldId id="316" r:id="rId34"/>
    <p:sldId id="317" r:id="rId35"/>
    <p:sldId id="319" r:id="rId36"/>
    <p:sldId id="324" r:id="rId37"/>
    <p:sldId id="320" r:id="rId38"/>
    <p:sldId id="322" r:id="rId39"/>
    <p:sldId id="323" r:id="rId40"/>
    <p:sldId id="314" r:id="rId41"/>
    <p:sldId id="310" r:id="rId42"/>
    <p:sldId id="312" r:id="rId43"/>
    <p:sldId id="289" r:id="rId44"/>
    <p:sldId id="311" r:id="rId45"/>
    <p:sldId id="279" r:id="rId46"/>
    <p:sldId id="287" r:id="rId47"/>
    <p:sldId id="313" r:id="rId48"/>
    <p:sldId id="290" r:id="rId49"/>
    <p:sldId id="333" r:id="rId50"/>
    <p:sldId id="329" r:id="rId51"/>
    <p:sldId id="334" r:id="rId52"/>
    <p:sldId id="335" r:id="rId53"/>
    <p:sldId id="336" r:id="rId54"/>
    <p:sldId id="339" r:id="rId55"/>
    <p:sldId id="340" r:id="rId56"/>
    <p:sldId id="341" r:id="rId57"/>
    <p:sldId id="315" r:id="rId58"/>
    <p:sldId id="342" r:id="rId59"/>
    <p:sldId id="318" r:id="rId60"/>
    <p:sldId id="343" r:id="rId61"/>
    <p:sldId id="344" r:id="rId62"/>
    <p:sldId id="321" r:id="rId63"/>
    <p:sldId id="345" r:id="rId64"/>
    <p:sldId id="350" r:id="rId65"/>
    <p:sldId id="351" r:id="rId66"/>
    <p:sldId id="359" r:id="rId67"/>
    <p:sldId id="360" r:id="rId68"/>
    <p:sldId id="357" r:id="rId69"/>
    <p:sldId id="358" r:id="rId70"/>
    <p:sldId id="259" r:id="rId71"/>
    <p:sldId id="300" r:id="rId7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80395" autoAdjust="0"/>
  </p:normalViewPr>
  <p:slideViewPr>
    <p:cSldViewPr snapToGrid="0" snapToObjects="1">
      <p:cViewPr varScale="1">
        <p:scale>
          <a:sx n="116" d="100"/>
          <a:sy n="116" d="100"/>
        </p:scale>
        <p:origin x="150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6F990B-B2F6-4F41-9305-E6427EBEFE82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840D15-9517-9A43-B8B0-C5BE6343C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247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40D15-9517-9A43-B8B0-C5BE6343C6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71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refresher for </a:t>
            </a:r>
            <a:r>
              <a:rPr lang="en-US" dirty="0" err="1"/>
              <a:t>backprop</a:t>
            </a:r>
            <a:r>
              <a:rPr lang="en-US" dirty="0"/>
              <a:t> before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40D15-9517-9A43-B8B0-C5BE6343C60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52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tasks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3A0BD-7EF9-C640-9E93-DE3C3DEB48E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432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40D15-9517-9A43-B8B0-C5BE6343C60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79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40D15-9517-9A43-B8B0-C5BE6343C60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79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40D15-9517-9A43-B8B0-C5BE6343C60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79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40D15-9517-9A43-B8B0-C5BE6343C60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79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40D15-9517-9A43-B8B0-C5BE6343C60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79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40D15-9517-9A43-B8B0-C5BE6343C60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79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40D15-9517-9A43-B8B0-C5BE6343C60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79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refresher for </a:t>
            </a:r>
            <a:r>
              <a:rPr lang="en-US" dirty="0" err="1"/>
              <a:t>backprop</a:t>
            </a:r>
            <a:r>
              <a:rPr lang="en-US" dirty="0"/>
              <a:t> before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840D15-9517-9A43-B8B0-C5BE6343C60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52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392C-C512-5240-9ECB-D31B10983F01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37ABC-3D54-844D-A4A3-9B44C70B6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7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392C-C512-5240-9ECB-D31B10983F01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37ABC-3D54-844D-A4A3-9B44C70B6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22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392C-C512-5240-9ECB-D31B10983F01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37ABC-3D54-844D-A4A3-9B44C70B6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6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392C-C512-5240-9ECB-D31B10983F01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37ABC-3D54-844D-A4A3-9B44C70B6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10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392C-C512-5240-9ECB-D31B10983F01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37ABC-3D54-844D-A4A3-9B44C70B6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85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392C-C512-5240-9ECB-D31B10983F01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37ABC-3D54-844D-A4A3-9B44C70B6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429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392C-C512-5240-9ECB-D31B10983F01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37ABC-3D54-844D-A4A3-9B44C70B6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933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392C-C512-5240-9ECB-D31B10983F01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37ABC-3D54-844D-A4A3-9B44C70B6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81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392C-C512-5240-9ECB-D31B10983F01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37ABC-3D54-844D-A4A3-9B44C70B6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62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392C-C512-5240-9ECB-D31B10983F01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37ABC-3D54-844D-A4A3-9B44C70B6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441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392C-C512-5240-9ECB-D31B10983F01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37ABC-3D54-844D-A4A3-9B44C70B6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947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54392C-C512-5240-9ECB-D31B10983F01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37ABC-3D54-844D-A4A3-9B44C70B6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86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deeplearning.net/tutorial/lstm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deeplearning.net/tutorial/lstm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411.4555.pdf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karpathy.github.io/2015/05/21/rnn-effectiveness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2.bin"/><Relationship Id="rId4" Type="http://schemas.openxmlformats.org/officeDocument/2006/relationships/oleObject" Target="../embeddings/oleObject11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7" Type="http://schemas.openxmlformats.org/officeDocument/2006/relationships/image" Target="../media/image17.e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16.emf"/><Relationship Id="rId4" Type="http://schemas.openxmlformats.org/officeDocument/2006/relationships/oleObject" Target="../embeddings/oleObject14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18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12" Type="http://schemas.openxmlformats.org/officeDocument/2006/relationships/image" Target="../media/image2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11" Type="http://schemas.openxmlformats.org/officeDocument/2006/relationships/oleObject" Target="../embeddings/oleObject22.bin"/><Relationship Id="rId5" Type="http://schemas.openxmlformats.org/officeDocument/2006/relationships/oleObject" Target="../embeddings/oleObject19.bin"/><Relationship Id="rId10" Type="http://schemas.openxmlformats.org/officeDocument/2006/relationships/image" Target="../media/image19.emf"/><Relationship Id="rId4" Type="http://schemas.openxmlformats.org/officeDocument/2006/relationships/image" Target="../media/image20.emf"/><Relationship Id="rId9" Type="http://schemas.openxmlformats.org/officeDocument/2006/relationships/oleObject" Target="../embeddings/oleObject21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13" Type="http://schemas.openxmlformats.org/officeDocument/2006/relationships/oleObject" Target="../embeddings/oleObject28.bin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12" Type="http://schemas.openxmlformats.org/officeDocument/2006/relationships/image" Target="../media/image2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11" Type="http://schemas.openxmlformats.org/officeDocument/2006/relationships/oleObject" Target="../embeddings/oleObject27.bin"/><Relationship Id="rId5" Type="http://schemas.openxmlformats.org/officeDocument/2006/relationships/oleObject" Target="../embeddings/oleObject24.bin"/><Relationship Id="rId10" Type="http://schemas.openxmlformats.org/officeDocument/2006/relationships/image" Target="../media/image27.emf"/><Relationship Id="rId4" Type="http://schemas.openxmlformats.org/officeDocument/2006/relationships/image" Target="../media/image24.emf"/><Relationship Id="rId9" Type="http://schemas.openxmlformats.org/officeDocument/2006/relationships/oleObject" Target="../embeddings/oleObject26.bin"/><Relationship Id="rId14" Type="http://schemas.openxmlformats.org/officeDocument/2006/relationships/image" Target="../media/image29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13" Type="http://schemas.openxmlformats.org/officeDocument/2006/relationships/oleObject" Target="../embeddings/oleObject34.bin"/><Relationship Id="rId18" Type="http://schemas.openxmlformats.org/officeDocument/2006/relationships/oleObject" Target="../embeddings/oleObject36.bin"/><Relationship Id="rId3" Type="http://schemas.openxmlformats.org/officeDocument/2006/relationships/oleObject" Target="../embeddings/oleObject29.bin"/><Relationship Id="rId7" Type="http://schemas.openxmlformats.org/officeDocument/2006/relationships/oleObject" Target="../embeddings/oleObject31.bin"/><Relationship Id="rId12" Type="http://schemas.openxmlformats.org/officeDocument/2006/relationships/image" Target="../media/image28.emf"/><Relationship Id="rId17" Type="http://schemas.openxmlformats.org/officeDocument/2006/relationships/image" Target="../media/image30.emf"/><Relationship Id="rId2" Type="http://schemas.openxmlformats.org/officeDocument/2006/relationships/notesSlide" Target="../notesSlides/notesSlide5.xml"/><Relationship Id="rId16" Type="http://schemas.openxmlformats.org/officeDocument/2006/relationships/oleObject" Target="../embeddings/oleObject35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11" Type="http://schemas.openxmlformats.org/officeDocument/2006/relationships/oleObject" Target="../embeddings/oleObject33.bin"/><Relationship Id="rId5" Type="http://schemas.openxmlformats.org/officeDocument/2006/relationships/oleObject" Target="../embeddings/oleObject30.bin"/><Relationship Id="rId15" Type="http://schemas.openxmlformats.org/officeDocument/2006/relationships/hyperlink" Target="http://arunmallya.github.io/writeups/nn/backprop.html" TargetMode="External"/><Relationship Id="rId10" Type="http://schemas.openxmlformats.org/officeDocument/2006/relationships/image" Target="../media/image27.emf"/><Relationship Id="rId19" Type="http://schemas.openxmlformats.org/officeDocument/2006/relationships/image" Target="../media/image31.emf"/><Relationship Id="rId4" Type="http://schemas.openxmlformats.org/officeDocument/2006/relationships/image" Target="../media/image24.emf"/><Relationship Id="rId9" Type="http://schemas.openxmlformats.org/officeDocument/2006/relationships/oleObject" Target="../embeddings/oleObject32.bin"/><Relationship Id="rId14" Type="http://schemas.openxmlformats.org/officeDocument/2006/relationships/image" Target="../media/image29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13" Type="http://schemas.openxmlformats.org/officeDocument/2006/relationships/oleObject" Target="../embeddings/oleObject42.bin"/><Relationship Id="rId3" Type="http://schemas.openxmlformats.org/officeDocument/2006/relationships/oleObject" Target="../embeddings/oleObject37.bin"/><Relationship Id="rId7" Type="http://schemas.openxmlformats.org/officeDocument/2006/relationships/oleObject" Target="../embeddings/oleObject39.bin"/><Relationship Id="rId12" Type="http://schemas.openxmlformats.org/officeDocument/2006/relationships/image" Target="../media/image34.emf"/><Relationship Id="rId17" Type="http://schemas.openxmlformats.org/officeDocument/2006/relationships/image" Target="../media/image36.emf"/><Relationship Id="rId2" Type="http://schemas.openxmlformats.org/officeDocument/2006/relationships/notesSlide" Target="../notesSlides/notesSlide7.xml"/><Relationship Id="rId16" Type="http://schemas.openxmlformats.org/officeDocument/2006/relationships/oleObject" Target="../embeddings/oleObject44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11" Type="http://schemas.openxmlformats.org/officeDocument/2006/relationships/oleObject" Target="../embeddings/oleObject41.bin"/><Relationship Id="rId5" Type="http://schemas.openxmlformats.org/officeDocument/2006/relationships/oleObject" Target="../embeddings/oleObject38.bin"/><Relationship Id="rId15" Type="http://schemas.openxmlformats.org/officeDocument/2006/relationships/oleObject" Target="../embeddings/oleObject43.bin"/><Relationship Id="rId10" Type="http://schemas.openxmlformats.org/officeDocument/2006/relationships/image" Target="../media/image33.emf"/><Relationship Id="rId4" Type="http://schemas.openxmlformats.org/officeDocument/2006/relationships/image" Target="../media/image30.emf"/><Relationship Id="rId9" Type="http://schemas.openxmlformats.org/officeDocument/2006/relationships/oleObject" Target="../embeddings/oleObject40.bin"/><Relationship Id="rId14" Type="http://schemas.openxmlformats.org/officeDocument/2006/relationships/image" Target="../media/image35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13" Type="http://schemas.openxmlformats.org/officeDocument/2006/relationships/oleObject" Target="../embeddings/oleObject50.bin"/><Relationship Id="rId3" Type="http://schemas.openxmlformats.org/officeDocument/2006/relationships/oleObject" Target="../embeddings/oleObject45.bin"/><Relationship Id="rId7" Type="http://schemas.openxmlformats.org/officeDocument/2006/relationships/oleObject" Target="../embeddings/oleObject47.bin"/><Relationship Id="rId12" Type="http://schemas.openxmlformats.org/officeDocument/2006/relationships/image" Target="../media/image34.emf"/><Relationship Id="rId17" Type="http://schemas.openxmlformats.org/officeDocument/2006/relationships/image" Target="../media/image36.emf"/><Relationship Id="rId2" Type="http://schemas.openxmlformats.org/officeDocument/2006/relationships/notesSlide" Target="../notesSlides/notesSlide8.xml"/><Relationship Id="rId16" Type="http://schemas.openxmlformats.org/officeDocument/2006/relationships/oleObject" Target="../embeddings/oleObject5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11" Type="http://schemas.openxmlformats.org/officeDocument/2006/relationships/oleObject" Target="../embeddings/oleObject49.bin"/><Relationship Id="rId5" Type="http://schemas.openxmlformats.org/officeDocument/2006/relationships/oleObject" Target="../embeddings/oleObject46.bin"/><Relationship Id="rId15" Type="http://schemas.openxmlformats.org/officeDocument/2006/relationships/oleObject" Target="../embeddings/oleObject51.bin"/><Relationship Id="rId10" Type="http://schemas.openxmlformats.org/officeDocument/2006/relationships/image" Target="../media/image33.emf"/><Relationship Id="rId4" Type="http://schemas.openxmlformats.org/officeDocument/2006/relationships/image" Target="../media/image30.emf"/><Relationship Id="rId9" Type="http://schemas.openxmlformats.org/officeDocument/2006/relationships/oleObject" Target="../embeddings/oleObject48.bin"/><Relationship Id="rId14" Type="http://schemas.openxmlformats.org/officeDocument/2006/relationships/image" Target="../media/image3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53.bin"/><Relationship Id="rId1" Type="http://schemas.openxmlformats.org/officeDocument/2006/relationships/slideLayout" Target="../slideLayouts/slideLayout2.xml"/><Relationship Id="rId4" Type="http://schemas.openxmlformats.org/officeDocument/2006/relationships/oleObject" Target="../embeddings/oleObject54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55.bin"/><Relationship Id="rId1" Type="http://schemas.openxmlformats.org/officeDocument/2006/relationships/slideLayout" Target="../slideLayouts/slideLayout2.xml"/><Relationship Id="rId4" Type="http://schemas.openxmlformats.org/officeDocument/2006/relationships/oleObject" Target="../embeddings/oleObject56.bin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oleObject" Target="../embeddings/oleObject58.bin"/><Relationship Id="rId4" Type="http://schemas.openxmlformats.org/officeDocument/2006/relationships/image" Target="../media/image37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.bin"/><Relationship Id="rId3" Type="http://schemas.openxmlformats.org/officeDocument/2006/relationships/image" Target="../media/image39.emf"/><Relationship Id="rId7" Type="http://schemas.openxmlformats.org/officeDocument/2006/relationships/image" Target="../media/image41.emf"/><Relationship Id="rId12" Type="http://schemas.openxmlformats.org/officeDocument/2006/relationships/image" Target="../media/image43.emf"/><Relationship Id="rId2" Type="http://schemas.openxmlformats.org/officeDocument/2006/relationships/oleObject" Target="../embeddings/oleObject5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1.bin"/><Relationship Id="rId11" Type="http://schemas.openxmlformats.org/officeDocument/2006/relationships/oleObject" Target="../embeddings/oleObject63.bin"/><Relationship Id="rId5" Type="http://schemas.openxmlformats.org/officeDocument/2006/relationships/image" Target="../media/image40.emf"/><Relationship Id="rId10" Type="http://schemas.openxmlformats.org/officeDocument/2006/relationships/hyperlink" Target="http://www.jmlr.org/proceedings/papers/v28/pascanu13.pdf" TargetMode="External"/><Relationship Id="rId4" Type="http://schemas.openxmlformats.org/officeDocument/2006/relationships/oleObject" Target="../embeddings/oleObject60.bin"/><Relationship Id="rId9" Type="http://schemas.openxmlformats.org/officeDocument/2006/relationships/image" Target="../media/image42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7.bin"/><Relationship Id="rId3" Type="http://schemas.openxmlformats.org/officeDocument/2006/relationships/image" Target="../media/image44.emf"/><Relationship Id="rId7" Type="http://schemas.openxmlformats.org/officeDocument/2006/relationships/image" Target="../media/image46.emf"/><Relationship Id="rId2" Type="http://schemas.openxmlformats.org/officeDocument/2006/relationships/oleObject" Target="../embeddings/oleObject6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6.bin"/><Relationship Id="rId5" Type="http://schemas.openxmlformats.org/officeDocument/2006/relationships/image" Target="../media/image45.emf"/><Relationship Id="rId4" Type="http://schemas.openxmlformats.org/officeDocument/2006/relationships/oleObject" Target="../embeddings/oleObject65.bin"/><Relationship Id="rId9" Type="http://schemas.openxmlformats.org/officeDocument/2006/relationships/image" Target="../media/image47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1.bin"/><Relationship Id="rId3" Type="http://schemas.openxmlformats.org/officeDocument/2006/relationships/image" Target="../media/image44.emf"/><Relationship Id="rId7" Type="http://schemas.openxmlformats.org/officeDocument/2006/relationships/image" Target="../media/image46.emf"/><Relationship Id="rId2" Type="http://schemas.openxmlformats.org/officeDocument/2006/relationships/oleObject" Target="../embeddings/oleObject6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0.bin"/><Relationship Id="rId5" Type="http://schemas.openxmlformats.org/officeDocument/2006/relationships/image" Target="../media/image45.emf"/><Relationship Id="rId4" Type="http://schemas.openxmlformats.org/officeDocument/2006/relationships/oleObject" Target="../embeddings/oleObject69.bin"/><Relationship Id="rId9" Type="http://schemas.openxmlformats.org/officeDocument/2006/relationships/image" Target="../media/image47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deeplearning.cs.cmu.edu/pdfs/Hochreiter97_lstm.pdf" TargetMode="External"/><Relationship Id="rId2" Type="http://schemas.openxmlformats.org/officeDocument/2006/relationships/hyperlink" Target="http://www.jmlr.org/proceedings/papers/v28/pascanu13.pdf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7" Type="http://schemas.openxmlformats.org/officeDocument/2006/relationships/image" Target="../media/image50.emf"/><Relationship Id="rId2" Type="http://schemas.openxmlformats.org/officeDocument/2006/relationships/oleObject" Target="../embeddings/oleObject7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4.bin"/><Relationship Id="rId5" Type="http://schemas.openxmlformats.org/officeDocument/2006/relationships/image" Target="../media/image49.emf"/><Relationship Id="rId4" Type="http://schemas.openxmlformats.org/officeDocument/2006/relationships/oleObject" Target="../embeddings/oleObject73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7" Type="http://schemas.openxmlformats.org/officeDocument/2006/relationships/image" Target="../media/image50.emf"/><Relationship Id="rId2" Type="http://schemas.openxmlformats.org/officeDocument/2006/relationships/oleObject" Target="../embeddings/oleObject7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7.bin"/><Relationship Id="rId5" Type="http://schemas.openxmlformats.org/officeDocument/2006/relationships/image" Target="../media/image52.emf"/><Relationship Id="rId4" Type="http://schemas.openxmlformats.org/officeDocument/2006/relationships/oleObject" Target="../embeddings/oleObject76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mlr.org/proceedings/papers/v28/pascanu13.pdf" TargetMode="External"/><Relationship Id="rId2" Type="http://schemas.openxmlformats.org/officeDocument/2006/relationships/hyperlink" Target="http://deeplearning.cs.cmu.edu/pdfs/Hochreiter97_lstm.pdf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oleObject" Target="../embeddings/oleObject78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emf"/><Relationship Id="rId4" Type="http://schemas.openxmlformats.org/officeDocument/2006/relationships/oleObject" Target="../embeddings/oleObject79.bin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503.04069.pdf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3.04069.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406.1078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3.bin"/><Relationship Id="rId3" Type="http://schemas.openxmlformats.org/officeDocument/2006/relationships/image" Target="../media/image55.emf"/><Relationship Id="rId7" Type="http://schemas.openxmlformats.org/officeDocument/2006/relationships/image" Target="../media/image57.emf"/><Relationship Id="rId2" Type="http://schemas.openxmlformats.org/officeDocument/2006/relationships/oleObject" Target="../embeddings/oleObject8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2.bin"/><Relationship Id="rId5" Type="http://schemas.openxmlformats.org/officeDocument/2006/relationships/image" Target="../media/image56.emf"/><Relationship Id="rId4" Type="http://schemas.openxmlformats.org/officeDocument/2006/relationships/oleObject" Target="../embeddings/oleObject81.bin"/><Relationship Id="rId9" Type="http://schemas.openxmlformats.org/officeDocument/2006/relationships/image" Target="../media/image5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oleObject" Target="../embeddings/oleObject84.bin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oleObject" Target="../embeddings/oleObject8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emf"/><Relationship Id="rId4" Type="http://schemas.openxmlformats.org/officeDocument/2006/relationships/oleObject" Target="../embeddings/oleObject86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7" Type="http://schemas.openxmlformats.org/officeDocument/2006/relationships/image" Target="../media/image58.emf"/><Relationship Id="rId2" Type="http://schemas.openxmlformats.org/officeDocument/2006/relationships/oleObject" Target="../embeddings/oleObject8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9.bin"/><Relationship Id="rId5" Type="http://schemas.openxmlformats.org/officeDocument/2006/relationships/image" Target="../media/image62.emf"/><Relationship Id="rId4" Type="http://schemas.openxmlformats.org/officeDocument/2006/relationships/oleObject" Target="../embeddings/oleObject88.bin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3.bin"/><Relationship Id="rId3" Type="http://schemas.openxmlformats.org/officeDocument/2006/relationships/image" Target="../media/image63.emf"/><Relationship Id="rId7" Type="http://schemas.openxmlformats.org/officeDocument/2006/relationships/image" Target="../media/image64.emf"/><Relationship Id="rId2" Type="http://schemas.openxmlformats.org/officeDocument/2006/relationships/oleObject" Target="../embeddings/oleObject9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2.bin"/><Relationship Id="rId5" Type="http://schemas.openxmlformats.org/officeDocument/2006/relationships/image" Target="../media/image56.emf"/><Relationship Id="rId4" Type="http://schemas.openxmlformats.org/officeDocument/2006/relationships/oleObject" Target="../embeddings/oleObject91.bin"/><Relationship Id="rId9" Type="http://schemas.openxmlformats.org/officeDocument/2006/relationships/image" Target="../media/image58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openxmlformats.org/officeDocument/2006/relationships/oleObject" Target="../embeddings/oleObject94.bin"/><Relationship Id="rId7" Type="http://schemas.openxmlformats.org/officeDocument/2006/relationships/oleObject" Target="../embeddings/oleObject96.bin"/><Relationship Id="rId2" Type="http://schemas.openxmlformats.org/officeDocument/2006/relationships/hyperlink" Target="http://jmlr.org/proceedings/papers/v37/jozefowicz15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oleObject" Target="../embeddings/oleObject95.bin"/><Relationship Id="rId4" Type="http://schemas.openxmlformats.org/officeDocument/2006/relationships/image" Target="../media/image65.emf"/><Relationship Id="rId9" Type="http://schemas.openxmlformats.org/officeDocument/2006/relationships/hyperlink" Target="https://pdfs.semanticscholar.org/1154/0131eae85b2e11d53df7f1360eeb6476e7f4.pdf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6.bin"/><Relationship Id="rId4" Type="http://schemas.openxmlformats.org/officeDocument/2006/relationships/oleObject" Target="../embeddings/oleObject5.bin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://arunmallya.github.io/writeups/nn/lstm/index.html%23/1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406.1078.pdf" TargetMode="External"/><Relationship Id="rId3" Type="http://schemas.openxmlformats.org/officeDocument/2006/relationships/hyperlink" Target="http://www.cs.toronto.edu/~rgrosse/csc321/lec10.pdf" TargetMode="External"/><Relationship Id="rId7" Type="http://schemas.openxmlformats.org/officeDocument/2006/relationships/hyperlink" Target="https://arxiv.org/pdf/1503.04069.pdf" TargetMode="External"/><Relationship Id="rId2" Type="http://schemas.openxmlformats.org/officeDocument/2006/relationships/hyperlink" Target="http://cs231n.stanford.edu/slides/winter1516_lecture10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ftp://ftp.idsia.ch/pub/juergen/TimeCount-IJCNN2000.pdf" TargetMode="External"/><Relationship Id="rId5" Type="http://schemas.openxmlformats.org/officeDocument/2006/relationships/hyperlink" Target="http://web.eecs.utk.edu/~itamar/courses/ECE-692/Bobby_paper1.pdf" TargetMode="External"/><Relationship Id="rId4" Type="http://schemas.openxmlformats.org/officeDocument/2006/relationships/hyperlink" Target="http://www.jmlr.org/proceedings/papers/v28/pascanu13.pdf" TargetMode="External"/><Relationship Id="rId9" Type="http://schemas.openxmlformats.org/officeDocument/2006/relationships/hyperlink" Target="http://jmlr.org/proceedings/papers/v37/jozefowicz15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9.bin"/><Relationship Id="rId4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omic Sans MS" panose="030F0702030302020204" pitchFamily="66" charset="0"/>
                <a:cs typeface="CMU Bright SemiBold"/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Not all problems can be converted into one with fixed-length inputs and outputs</a:t>
            </a:r>
            <a:br>
              <a:rPr lang="en-US" sz="2400" dirty="0">
                <a:latin typeface="Comic Sans MS" panose="030F0702030302020204" pitchFamily="66" charset="0"/>
                <a:cs typeface="CMU Bright Roman"/>
              </a:rPr>
            </a:br>
            <a:endParaRPr lang="en-US" sz="2400" dirty="0">
              <a:latin typeface="Comic Sans MS" panose="030F0702030302020204" pitchFamily="66" charset="0"/>
              <a:cs typeface="CMU Bright Roman"/>
            </a:endParaRPr>
          </a:p>
          <a:p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Problems such as Speech Recognition or Time-series Prediction require a system to store and use context information</a:t>
            </a:r>
          </a:p>
          <a:p>
            <a:pPr lvl="1"/>
            <a:r>
              <a:rPr lang="en-US" sz="2000" dirty="0">
                <a:latin typeface="Comic Sans MS" panose="030F0702030302020204" pitchFamily="66" charset="0"/>
                <a:cs typeface="CMU Bright Roman"/>
              </a:rPr>
              <a:t>Simple case: Output YES if the number of 1s is even, else NO</a:t>
            </a:r>
            <a:br>
              <a:rPr lang="en-US" sz="2000" dirty="0">
                <a:latin typeface="Comic Sans MS" panose="030F0702030302020204" pitchFamily="66" charset="0"/>
                <a:cs typeface="CMU Bright Roman"/>
              </a:rPr>
            </a:br>
            <a:r>
              <a:rPr lang="en-US" sz="2000" dirty="0">
                <a:latin typeface="Comic Sans MS" panose="030F0702030302020204" pitchFamily="66" charset="0"/>
                <a:cs typeface="CMU Bright Roman"/>
              </a:rPr>
              <a:t>1000010101 – YES, 100011 – NO, …  </a:t>
            </a:r>
            <a:br>
              <a:rPr lang="en-US" sz="2000" dirty="0">
                <a:latin typeface="Comic Sans MS" panose="030F0702030302020204" pitchFamily="66" charset="0"/>
                <a:cs typeface="CMU Bright Roman"/>
              </a:rPr>
            </a:br>
            <a:endParaRPr lang="en-US" sz="2000" dirty="0">
              <a:latin typeface="Comic Sans MS" panose="030F0702030302020204" pitchFamily="66" charset="0"/>
              <a:cs typeface="CMU Bright Roman"/>
            </a:endParaRPr>
          </a:p>
          <a:p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Hard/Impossible to choose a fixed context window</a:t>
            </a:r>
          </a:p>
          <a:p>
            <a:pPr lvl="1"/>
            <a:r>
              <a:rPr lang="en-US" sz="2000" dirty="0">
                <a:latin typeface="Comic Sans MS" panose="030F0702030302020204" pitchFamily="66" charset="0"/>
                <a:cs typeface="CMU Bright Roman"/>
              </a:rPr>
              <a:t>There can always be a new sample longer than anything seen</a:t>
            </a:r>
          </a:p>
        </p:txBody>
      </p:sp>
    </p:spTree>
    <p:extLst>
      <p:ext uri="{BB962C8B-B14F-4D97-AF65-F5344CB8AC3E}">
        <p14:creationId xmlns:p14="http://schemas.microsoft.com/office/powerpoint/2010/main" val="341319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7C577-9A70-41FA-8F33-7D4F511FE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DF7E3-7FDB-47C2-8B9A-D4870E42C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70A6F6-240C-4FE9-B4C8-A9D1E04D7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43" y="1170160"/>
            <a:ext cx="8655113" cy="451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18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FEB1-CAA3-4C64-A538-4DFCD3F0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7E3BC-3A84-4B6E-A452-C02218EA2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1CEAF3-5CD4-4E77-A473-1708C51C3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86208"/>
            <a:ext cx="7315200" cy="348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90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EFF66-41BF-449D-85F3-73C03258C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3471C-9854-4CB1-ACEE-820434AD8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2D6676-7395-4BDD-8E05-EC00676E5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255" y="1731475"/>
            <a:ext cx="7025489" cy="339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42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9EA69-9398-4CD9-BFFD-D579D0CA4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95F62-4261-41D4-9A4A-291B05223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60A3B1-CAE1-4573-9BD3-D51C39463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255" y="1812956"/>
            <a:ext cx="7025489" cy="323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06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9A7BF-C3BE-4C27-92E9-1A0FBD5AA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99D1B-82F9-4A91-97F6-C3AF4FA29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329825-CB01-4B7D-B630-EF55397B9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614" y="1708841"/>
            <a:ext cx="7242772" cy="344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7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omic Sans MS" panose="030F0702030302020204" pitchFamily="66" charset="0"/>
                <a:cs typeface="CMU Bright SemiBold"/>
              </a:rPr>
              <a:t>Sentiment Classification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9986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Classify a </a:t>
            </a:r>
            <a:br>
              <a:rPr lang="en-US" sz="2400" dirty="0">
                <a:latin typeface="Comic Sans MS" panose="030F0702030302020204" pitchFamily="66" charset="0"/>
                <a:cs typeface="CMU Bright Roman"/>
              </a:rPr>
            </a:br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restaurant review from Yelp! OR</a:t>
            </a:r>
            <a:br>
              <a:rPr lang="en-US" sz="2400" dirty="0">
                <a:latin typeface="Comic Sans MS" panose="030F0702030302020204" pitchFamily="66" charset="0"/>
                <a:cs typeface="CMU Bright Roman"/>
              </a:rPr>
            </a:br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movie review from IMDB OR</a:t>
            </a:r>
            <a:br>
              <a:rPr lang="en-US" sz="2400" dirty="0">
                <a:latin typeface="Comic Sans MS" panose="030F0702030302020204" pitchFamily="66" charset="0"/>
                <a:cs typeface="CMU Bright Roman"/>
              </a:rPr>
            </a:br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…</a:t>
            </a:r>
            <a:br>
              <a:rPr lang="en-US" sz="2400" dirty="0">
                <a:latin typeface="Comic Sans MS" panose="030F0702030302020204" pitchFamily="66" charset="0"/>
                <a:cs typeface="CMU Bright Roman"/>
              </a:rPr>
            </a:br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as positive or negative</a:t>
            </a:r>
          </a:p>
          <a:p>
            <a:pPr marL="0" indent="0">
              <a:buNone/>
            </a:pPr>
            <a:endParaRPr lang="en-US" sz="2400" dirty="0">
              <a:latin typeface="Comic Sans MS" panose="030F0702030302020204" pitchFamily="66" charset="0"/>
              <a:cs typeface="CMU Bright Roman"/>
            </a:endParaRPr>
          </a:p>
          <a:p>
            <a:r>
              <a:rPr lang="en-US" sz="2400" dirty="0">
                <a:latin typeface="Comic Sans MS" panose="030F0702030302020204" pitchFamily="66" charset="0"/>
                <a:cs typeface="CMU Bright SemiBold"/>
              </a:rPr>
              <a:t>Inputs:</a:t>
            </a:r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 Multiple words, one or more sentences</a:t>
            </a:r>
          </a:p>
          <a:p>
            <a:r>
              <a:rPr lang="en-US" sz="2400" dirty="0">
                <a:latin typeface="Comic Sans MS" panose="030F0702030302020204" pitchFamily="66" charset="0"/>
                <a:cs typeface="CMU Bright SemiBold"/>
              </a:rPr>
              <a:t>Outputs:</a:t>
            </a:r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 Positive / Negative classification</a:t>
            </a:r>
          </a:p>
          <a:p>
            <a:endParaRPr lang="en-US" sz="2400" dirty="0">
              <a:latin typeface="Comic Sans MS" panose="030F0702030302020204" pitchFamily="66" charset="0"/>
              <a:cs typeface="CMU Bright Roman"/>
            </a:endParaRPr>
          </a:p>
          <a:p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“The food was really good”</a:t>
            </a:r>
          </a:p>
          <a:p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“The chicken crossed the road because it was uncooked”</a:t>
            </a:r>
          </a:p>
        </p:txBody>
      </p:sp>
    </p:spTree>
    <p:extLst>
      <p:ext uri="{BB962C8B-B14F-4D97-AF65-F5344CB8AC3E}">
        <p14:creationId xmlns:p14="http://schemas.microsoft.com/office/powerpoint/2010/main" val="244057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631188" y="401193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RNN</a:t>
            </a:r>
          </a:p>
        </p:txBody>
      </p:sp>
      <p:cxnSp>
        <p:nvCxnSpPr>
          <p:cNvPr id="112" name="Straight Arrow Connector 111"/>
          <p:cNvCxnSpPr>
            <a:endCxn id="98" idx="2"/>
          </p:cNvCxnSpPr>
          <p:nvPr/>
        </p:nvCxnSpPr>
        <p:spPr>
          <a:xfrm flipV="1">
            <a:off x="1380589" y="446921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8699" y="4939488"/>
            <a:ext cx="64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The</a:t>
            </a:r>
          </a:p>
        </p:txBody>
      </p:sp>
      <p:cxnSp>
        <p:nvCxnSpPr>
          <p:cNvPr id="13" name="Straight Arrow Connector 12"/>
          <p:cNvCxnSpPr>
            <a:stCxn id="98" idx="3"/>
          </p:cNvCxnSpPr>
          <p:nvPr/>
        </p:nvCxnSpPr>
        <p:spPr>
          <a:xfrm>
            <a:off x="2129990" y="424057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73485" y="4284549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1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4111" y="1274373"/>
            <a:ext cx="8183743" cy="446877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omic Sans MS" panose="030F0702030302020204" pitchFamily="66" charset="0"/>
                <a:cs typeface="CMU Bright SemiBold"/>
              </a:rPr>
              <a:t>Sentiment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678420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631188" y="401193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RNN</a:t>
            </a:r>
          </a:p>
        </p:txBody>
      </p:sp>
      <p:cxnSp>
        <p:nvCxnSpPr>
          <p:cNvPr id="112" name="Straight Arrow Connector 111"/>
          <p:cNvCxnSpPr>
            <a:endCxn id="98" idx="2"/>
          </p:cNvCxnSpPr>
          <p:nvPr/>
        </p:nvCxnSpPr>
        <p:spPr>
          <a:xfrm flipV="1">
            <a:off x="1380589" y="446921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8699" y="4939488"/>
            <a:ext cx="64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The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78150" y="401193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RNN</a:t>
            </a:r>
          </a:p>
        </p:txBody>
      </p:sp>
      <p:cxnSp>
        <p:nvCxnSpPr>
          <p:cNvPr id="11" name="Straight Arrow Connector 10"/>
          <p:cNvCxnSpPr>
            <a:endCxn id="10" idx="2"/>
          </p:cNvCxnSpPr>
          <p:nvPr/>
        </p:nvCxnSpPr>
        <p:spPr>
          <a:xfrm flipV="1">
            <a:off x="3627551" y="446921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85001" y="4939488"/>
            <a:ext cx="68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food</a:t>
            </a:r>
          </a:p>
        </p:txBody>
      </p:sp>
      <p:cxnSp>
        <p:nvCxnSpPr>
          <p:cNvPr id="13" name="Straight Arrow Connector 12"/>
          <p:cNvCxnSpPr>
            <a:stCxn id="98" idx="3"/>
            <a:endCxn id="10" idx="1"/>
          </p:cNvCxnSpPr>
          <p:nvPr/>
        </p:nvCxnSpPr>
        <p:spPr>
          <a:xfrm>
            <a:off x="2129990" y="424057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73485" y="4284549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1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376952" y="423887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14283" y="4296370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4111" y="1274373"/>
            <a:ext cx="8183743" cy="446877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omic Sans MS" panose="030F0702030302020204" pitchFamily="66" charset="0"/>
                <a:cs typeface="CMU Bright SemiBold"/>
              </a:rPr>
              <a:t>Sentiment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28121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631188" y="401193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RNN</a:t>
            </a:r>
          </a:p>
        </p:txBody>
      </p:sp>
      <p:cxnSp>
        <p:nvCxnSpPr>
          <p:cNvPr id="112" name="Straight Arrow Connector 111"/>
          <p:cNvCxnSpPr>
            <a:endCxn id="98" idx="2"/>
          </p:cNvCxnSpPr>
          <p:nvPr/>
        </p:nvCxnSpPr>
        <p:spPr>
          <a:xfrm flipV="1">
            <a:off x="1380589" y="446921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8699" y="4939488"/>
            <a:ext cx="64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The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78150" y="401193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RNN</a:t>
            </a:r>
          </a:p>
        </p:txBody>
      </p:sp>
      <p:cxnSp>
        <p:nvCxnSpPr>
          <p:cNvPr id="11" name="Straight Arrow Connector 10"/>
          <p:cNvCxnSpPr>
            <a:endCxn id="10" idx="2"/>
          </p:cNvCxnSpPr>
          <p:nvPr/>
        </p:nvCxnSpPr>
        <p:spPr>
          <a:xfrm flipV="1">
            <a:off x="3627551" y="446921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85001" y="4939488"/>
            <a:ext cx="68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food</a:t>
            </a:r>
          </a:p>
        </p:txBody>
      </p:sp>
      <p:cxnSp>
        <p:nvCxnSpPr>
          <p:cNvPr id="13" name="Straight Arrow Connector 12"/>
          <p:cNvCxnSpPr>
            <a:stCxn id="98" idx="3"/>
            <a:endCxn id="10" idx="1"/>
          </p:cNvCxnSpPr>
          <p:nvPr/>
        </p:nvCxnSpPr>
        <p:spPr>
          <a:xfrm>
            <a:off x="2129990" y="424057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73485" y="4284549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1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376952" y="423887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14283" y="4296370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07969" y="401193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RNN</a:t>
            </a:r>
          </a:p>
        </p:txBody>
      </p:sp>
      <p:cxnSp>
        <p:nvCxnSpPr>
          <p:cNvPr id="24" name="Straight Arrow Connector 23"/>
          <p:cNvCxnSpPr>
            <a:endCxn id="23" idx="2"/>
          </p:cNvCxnSpPr>
          <p:nvPr/>
        </p:nvCxnSpPr>
        <p:spPr>
          <a:xfrm flipV="1">
            <a:off x="7757370" y="446921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392199" y="4939488"/>
            <a:ext cx="730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good</a:t>
            </a:r>
          </a:p>
        </p:txBody>
      </p:sp>
      <p:cxnSp>
        <p:nvCxnSpPr>
          <p:cNvPr id="26" name="Straight Arrow Connector 25"/>
          <p:cNvCxnSpPr>
            <a:endCxn id="23" idx="1"/>
          </p:cNvCxnSpPr>
          <p:nvPr/>
        </p:nvCxnSpPr>
        <p:spPr>
          <a:xfrm>
            <a:off x="6259809" y="424057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336595" y="4284549"/>
            <a:ext cx="575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n-1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5277512" y="4234110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745391" y="3437716"/>
            <a:ext cx="44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CMU Bright Oblique"/>
                <a:cs typeface="CMU Bright Oblique"/>
              </a:rPr>
              <a:t>h</a:t>
            </a:r>
            <a:r>
              <a:rPr lang="en-US" baseline="-25000" dirty="0" err="1">
                <a:latin typeface="CMU Bright Oblique"/>
                <a:cs typeface="CMU Bright Oblique"/>
              </a:rPr>
              <a:t>n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4111" y="1274373"/>
            <a:ext cx="8183743" cy="446877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>
            <a:stCxn id="23" idx="0"/>
          </p:cNvCxnSpPr>
          <p:nvPr/>
        </p:nvCxnSpPr>
        <p:spPr>
          <a:xfrm flipV="1">
            <a:off x="7757370" y="3244623"/>
            <a:ext cx="1" cy="7673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omic Sans MS" panose="030F0702030302020204" pitchFamily="66" charset="0"/>
                <a:cs typeface="CMU Bright SemiBold"/>
              </a:rPr>
              <a:t>Sentiment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646390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631188" y="401193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RNN</a:t>
            </a:r>
          </a:p>
        </p:txBody>
      </p:sp>
      <p:cxnSp>
        <p:nvCxnSpPr>
          <p:cNvPr id="112" name="Straight Arrow Connector 111"/>
          <p:cNvCxnSpPr>
            <a:endCxn id="98" idx="2"/>
          </p:cNvCxnSpPr>
          <p:nvPr/>
        </p:nvCxnSpPr>
        <p:spPr>
          <a:xfrm flipV="1">
            <a:off x="1380589" y="446921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8699" y="4939488"/>
            <a:ext cx="64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The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78150" y="401193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RNN</a:t>
            </a:r>
          </a:p>
        </p:txBody>
      </p:sp>
      <p:cxnSp>
        <p:nvCxnSpPr>
          <p:cNvPr id="11" name="Straight Arrow Connector 10"/>
          <p:cNvCxnSpPr>
            <a:endCxn id="10" idx="2"/>
          </p:cNvCxnSpPr>
          <p:nvPr/>
        </p:nvCxnSpPr>
        <p:spPr>
          <a:xfrm flipV="1">
            <a:off x="3627551" y="446921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85001" y="4939488"/>
            <a:ext cx="68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food</a:t>
            </a:r>
          </a:p>
        </p:txBody>
      </p:sp>
      <p:cxnSp>
        <p:nvCxnSpPr>
          <p:cNvPr id="13" name="Straight Arrow Connector 12"/>
          <p:cNvCxnSpPr>
            <a:stCxn id="98" idx="3"/>
            <a:endCxn id="10" idx="1"/>
          </p:cNvCxnSpPr>
          <p:nvPr/>
        </p:nvCxnSpPr>
        <p:spPr>
          <a:xfrm>
            <a:off x="2129990" y="424057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73485" y="4284549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1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376952" y="423887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14283" y="4296370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07969" y="401193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RNN</a:t>
            </a:r>
          </a:p>
        </p:txBody>
      </p:sp>
      <p:cxnSp>
        <p:nvCxnSpPr>
          <p:cNvPr id="24" name="Straight Arrow Connector 23"/>
          <p:cNvCxnSpPr>
            <a:endCxn id="23" idx="2"/>
          </p:cNvCxnSpPr>
          <p:nvPr/>
        </p:nvCxnSpPr>
        <p:spPr>
          <a:xfrm flipV="1">
            <a:off x="7757370" y="446921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392199" y="4939488"/>
            <a:ext cx="730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good</a:t>
            </a:r>
          </a:p>
        </p:txBody>
      </p:sp>
      <p:cxnSp>
        <p:nvCxnSpPr>
          <p:cNvPr id="26" name="Straight Arrow Connector 25"/>
          <p:cNvCxnSpPr>
            <a:endCxn id="23" idx="1"/>
          </p:cNvCxnSpPr>
          <p:nvPr/>
        </p:nvCxnSpPr>
        <p:spPr>
          <a:xfrm>
            <a:off x="6259809" y="424057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336595" y="4284549"/>
            <a:ext cx="575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n-1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5277512" y="4234110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745391" y="3437716"/>
            <a:ext cx="44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CMU Bright Oblique"/>
                <a:cs typeface="CMU Bright Oblique"/>
              </a:rPr>
              <a:t>h</a:t>
            </a:r>
            <a:r>
              <a:rPr lang="en-US" baseline="-25000" dirty="0" err="1">
                <a:latin typeface="CMU Bright Oblique"/>
                <a:cs typeface="CMU Bright Oblique"/>
              </a:rPr>
              <a:t>n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4111" y="1274373"/>
            <a:ext cx="8183743" cy="446877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007970" y="2645764"/>
            <a:ext cx="1498802" cy="598859"/>
          </a:xfrm>
          <a:prstGeom prst="rect">
            <a:avLst/>
          </a:prstGeom>
          <a:solidFill>
            <a:schemeClr val="accent1">
              <a:lumMod val="60000"/>
              <a:lumOff val="40000"/>
              <a:alpha val="33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Linear Classifier</a:t>
            </a:r>
          </a:p>
        </p:txBody>
      </p:sp>
      <p:cxnSp>
        <p:nvCxnSpPr>
          <p:cNvPr id="33" name="Straight Arrow Connector 32"/>
          <p:cNvCxnSpPr>
            <a:stCxn id="23" idx="0"/>
            <a:endCxn id="32" idx="2"/>
          </p:cNvCxnSpPr>
          <p:nvPr/>
        </p:nvCxnSpPr>
        <p:spPr>
          <a:xfrm flipV="1">
            <a:off x="7757370" y="3244623"/>
            <a:ext cx="1" cy="7673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omic Sans MS" panose="030F0702030302020204" pitchFamily="66" charset="0"/>
                <a:cs typeface="CMU Bright SemiBold"/>
              </a:rPr>
              <a:t>Sentiment Classification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7179387" y="2004478"/>
            <a:ext cx="1158706" cy="535363"/>
            <a:chOff x="7179387" y="2004478"/>
            <a:chExt cx="1158706" cy="535363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79387" y="2007218"/>
              <a:ext cx="532623" cy="532623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2730" y="2004478"/>
              <a:ext cx="535363" cy="535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7541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latin typeface="Comic Sans MS" panose="030F0702030302020204" pitchFamily="66" charset="0"/>
                <a:cs typeface="CMU Bright SemiBold"/>
              </a:rPr>
              <a:t>Recurrent Neural Networks (RNNs)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omic Sans MS" panose="030F0702030302020204" pitchFamily="66" charset="0"/>
                <a:cs typeface="CMU Bright SemiBold"/>
              </a:rPr>
              <a:t>R</a:t>
            </a:r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ecurrent </a:t>
            </a:r>
            <a:r>
              <a:rPr lang="en-US" sz="2400" dirty="0">
                <a:latin typeface="Comic Sans MS" panose="030F0702030302020204" pitchFamily="66" charset="0"/>
                <a:cs typeface="CMU Bright SemiBold"/>
              </a:rPr>
              <a:t>N</a:t>
            </a:r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eural </a:t>
            </a:r>
            <a:r>
              <a:rPr lang="en-US" sz="2400" dirty="0">
                <a:latin typeface="Comic Sans MS" panose="030F0702030302020204" pitchFamily="66" charset="0"/>
                <a:cs typeface="CMU Bright SemiBold"/>
              </a:rPr>
              <a:t>N</a:t>
            </a:r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etwork</a:t>
            </a:r>
            <a:r>
              <a:rPr lang="en-US" sz="2400" dirty="0">
                <a:latin typeface="Comic Sans MS" panose="030F0702030302020204" pitchFamily="66" charset="0"/>
                <a:cs typeface="CMU Bright SemiBold"/>
              </a:rPr>
              <a:t>s </a:t>
            </a:r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take the previous output or hidden states as inputs. </a:t>
            </a:r>
            <a:br>
              <a:rPr lang="en-US" sz="2400" dirty="0">
                <a:latin typeface="Comic Sans MS" panose="030F0702030302020204" pitchFamily="66" charset="0"/>
                <a:cs typeface="CMU Bright Roman"/>
              </a:rPr>
            </a:br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The composite input at time </a:t>
            </a:r>
            <a:r>
              <a:rPr lang="en-US" sz="2400" dirty="0">
                <a:latin typeface="CMU Bright Oblique"/>
                <a:cs typeface="CMU Bright Oblique"/>
              </a:rPr>
              <a:t>t</a:t>
            </a:r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 has some historical information about the happenings at time T &lt; </a:t>
            </a:r>
            <a:r>
              <a:rPr lang="en-US" sz="2400" dirty="0">
                <a:latin typeface="CMU Bright Oblique"/>
                <a:cs typeface="CMU Bright Oblique"/>
              </a:rPr>
              <a:t>t</a:t>
            </a:r>
          </a:p>
          <a:p>
            <a:endParaRPr lang="en-US" sz="2400" dirty="0">
              <a:latin typeface="CMU Bright Oblique"/>
              <a:cs typeface="CMU Bright Oblique"/>
            </a:endParaRPr>
          </a:p>
          <a:p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RNNs are useful as their intermediate values (state) can store information about past inputs for a time that is not fixed a priori</a:t>
            </a:r>
          </a:p>
          <a:p>
            <a:pPr marL="0" indent="0">
              <a:buNone/>
            </a:pPr>
            <a:endParaRPr lang="en-US" sz="2000" dirty="0">
              <a:latin typeface="CMU Bright Oblique"/>
              <a:cs typeface="CMU Bright Oblique"/>
            </a:endParaRPr>
          </a:p>
        </p:txBody>
      </p:sp>
    </p:spTree>
    <p:extLst>
      <p:ext uri="{BB962C8B-B14F-4D97-AF65-F5344CB8AC3E}">
        <p14:creationId xmlns:p14="http://schemas.microsoft.com/office/powerpoint/2010/main" val="235767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631188" y="401193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RNN</a:t>
            </a:r>
          </a:p>
        </p:txBody>
      </p:sp>
      <p:cxnSp>
        <p:nvCxnSpPr>
          <p:cNvPr id="112" name="Straight Arrow Connector 111"/>
          <p:cNvCxnSpPr>
            <a:endCxn id="98" idx="2"/>
          </p:cNvCxnSpPr>
          <p:nvPr/>
        </p:nvCxnSpPr>
        <p:spPr>
          <a:xfrm flipV="1">
            <a:off x="1380589" y="446921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8699" y="4939488"/>
            <a:ext cx="64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The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78150" y="401193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RNN</a:t>
            </a:r>
          </a:p>
        </p:txBody>
      </p:sp>
      <p:cxnSp>
        <p:nvCxnSpPr>
          <p:cNvPr id="11" name="Straight Arrow Connector 10"/>
          <p:cNvCxnSpPr>
            <a:endCxn id="10" idx="2"/>
          </p:cNvCxnSpPr>
          <p:nvPr/>
        </p:nvCxnSpPr>
        <p:spPr>
          <a:xfrm flipV="1">
            <a:off x="3627551" y="446921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85001" y="4939488"/>
            <a:ext cx="68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food</a:t>
            </a:r>
          </a:p>
        </p:txBody>
      </p:sp>
      <p:cxnSp>
        <p:nvCxnSpPr>
          <p:cNvPr id="13" name="Straight Arrow Connector 12"/>
          <p:cNvCxnSpPr>
            <a:stCxn id="98" idx="3"/>
            <a:endCxn id="10" idx="1"/>
          </p:cNvCxnSpPr>
          <p:nvPr/>
        </p:nvCxnSpPr>
        <p:spPr>
          <a:xfrm>
            <a:off x="2129990" y="424057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73485" y="4284549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1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376952" y="423887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14283" y="4296370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07969" y="401193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RNN</a:t>
            </a:r>
          </a:p>
        </p:txBody>
      </p:sp>
      <p:cxnSp>
        <p:nvCxnSpPr>
          <p:cNvPr id="24" name="Straight Arrow Connector 23"/>
          <p:cNvCxnSpPr>
            <a:endCxn id="23" idx="2"/>
          </p:cNvCxnSpPr>
          <p:nvPr/>
        </p:nvCxnSpPr>
        <p:spPr>
          <a:xfrm flipV="1">
            <a:off x="7757370" y="446921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392199" y="4939488"/>
            <a:ext cx="730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good</a:t>
            </a:r>
          </a:p>
        </p:txBody>
      </p:sp>
      <p:cxnSp>
        <p:nvCxnSpPr>
          <p:cNvPr id="26" name="Straight Arrow Connector 25"/>
          <p:cNvCxnSpPr>
            <a:endCxn id="23" idx="1"/>
          </p:cNvCxnSpPr>
          <p:nvPr/>
        </p:nvCxnSpPr>
        <p:spPr>
          <a:xfrm>
            <a:off x="6259809" y="424057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336595" y="4284549"/>
            <a:ext cx="575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n-1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5277512" y="4234110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745391" y="3437716"/>
            <a:ext cx="44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CMU Bright Oblique"/>
                <a:cs typeface="CMU Bright Oblique"/>
              </a:rPr>
              <a:t>h</a:t>
            </a:r>
            <a:r>
              <a:rPr lang="en-US" baseline="-25000" dirty="0" err="1">
                <a:latin typeface="CMU Bright Oblique"/>
                <a:cs typeface="CMU Bright Oblique"/>
              </a:rPr>
              <a:t>n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4111" y="1274373"/>
            <a:ext cx="8183743" cy="446877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007970" y="2645764"/>
            <a:ext cx="1498802" cy="598859"/>
          </a:xfrm>
          <a:prstGeom prst="rect">
            <a:avLst/>
          </a:prstGeom>
          <a:solidFill>
            <a:schemeClr val="accent1">
              <a:lumMod val="60000"/>
              <a:lumOff val="40000"/>
              <a:alpha val="33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Linear Classifier</a:t>
            </a:r>
          </a:p>
        </p:txBody>
      </p:sp>
      <p:cxnSp>
        <p:nvCxnSpPr>
          <p:cNvPr id="33" name="Straight Arrow Connector 32"/>
          <p:cNvCxnSpPr>
            <a:stCxn id="23" idx="0"/>
            <a:endCxn id="32" idx="2"/>
          </p:cNvCxnSpPr>
          <p:nvPr/>
        </p:nvCxnSpPr>
        <p:spPr>
          <a:xfrm flipV="1">
            <a:off x="7757370" y="3244623"/>
            <a:ext cx="1" cy="7673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omic Sans MS" panose="030F0702030302020204" pitchFamily="66" charset="0"/>
                <a:cs typeface="CMU Bright SemiBold"/>
              </a:rPr>
              <a:t>Sentiment Classification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3627550" y="3244623"/>
            <a:ext cx="1" cy="7673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1380588" y="3244623"/>
            <a:ext cx="1" cy="7673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877224" y="2629380"/>
            <a:ext cx="1498802" cy="598859"/>
          </a:xfrm>
          <a:prstGeom prst="rect">
            <a:avLst/>
          </a:prstGeom>
          <a:solidFill>
            <a:schemeClr val="accent4">
              <a:lumMod val="75000"/>
              <a:alpha val="33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Ignore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31188" y="2645764"/>
            <a:ext cx="1498802" cy="598859"/>
          </a:xfrm>
          <a:prstGeom prst="rect">
            <a:avLst/>
          </a:prstGeom>
          <a:solidFill>
            <a:schemeClr val="accent4">
              <a:lumMod val="75000"/>
              <a:alpha val="33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Ignore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357294" y="3450766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1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04871" y="3441136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>
              <a:latin typeface="CMU Bright Oblique"/>
              <a:cs typeface="CMU Bright Oblique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179387" y="2004478"/>
            <a:ext cx="1158706" cy="535363"/>
            <a:chOff x="7179387" y="2004478"/>
            <a:chExt cx="1158706" cy="53536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79387" y="2007218"/>
              <a:ext cx="532623" cy="53262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2730" y="2004478"/>
              <a:ext cx="535363" cy="535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0217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631188" y="432945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RNN</a:t>
            </a:r>
          </a:p>
        </p:txBody>
      </p:sp>
      <p:cxnSp>
        <p:nvCxnSpPr>
          <p:cNvPr id="112" name="Straight Arrow Connector 111"/>
          <p:cNvCxnSpPr>
            <a:endCxn id="98" idx="2"/>
          </p:cNvCxnSpPr>
          <p:nvPr/>
        </p:nvCxnSpPr>
        <p:spPr>
          <a:xfrm flipV="1">
            <a:off x="1380589" y="478673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8699" y="5257008"/>
            <a:ext cx="64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The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78150" y="432945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RNN</a:t>
            </a:r>
          </a:p>
        </p:txBody>
      </p:sp>
      <p:cxnSp>
        <p:nvCxnSpPr>
          <p:cNvPr id="11" name="Straight Arrow Connector 10"/>
          <p:cNvCxnSpPr>
            <a:endCxn id="10" idx="2"/>
          </p:cNvCxnSpPr>
          <p:nvPr/>
        </p:nvCxnSpPr>
        <p:spPr>
          <a:xfrm flipV="1">
            <a:off x="3627551" y="478673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85001" y="5257008"/>
            <a:ext cx="68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food</a:t>
            </a:r>
          </a:p>
        </p:txBody>
      </p:sp>
      <p:cxnSp>
        <p:nvCxnSpPr>
          <p:cNvPr id="13" name="Straight Arrow Connector 12"/>
          <p:cNvCxnSpPr>
            <a:stCxn id="98" idx="3"/>
            <a:endCxn id="10" idx="1"/>
          </p:cNvCxnSpPr>
          <p:nvPr/>
        </p:nvCxnSpPr>
        <p:spPr>
          <a:xfrm>
            <a:off x="2129990" y="455809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73485" y="4602069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1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376952" y="455639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14283" y="4613890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07969" y="432945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RNN</a:t>
            </a:r>
          </a:p>
        </p:txBody>
      </p:sp>
      <p:cxnSp>
        <p:nvCxnSpPr>
          <p:cNvPr id="24" name="Straight Arrow Connector 23"/>
          <p:cNvCxnSpPr>
            <a:endCxn id="23" idx="2"/>
          </p:cNvCxnSpPr>
          <p:nvPr/>
        </p:nvCxnSpPr>
        <p:spPr>
          <a:xfrm flipV="1">
            <a:off x="7757370" y="478673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392199" y="5257008"/>
            <a:ext cx="730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good</a:t>
            </a:r>
          </a:p>
        </p:txBody>
      </p:sp>
      <p:cxnSp>
        <p:nvCxnSpPr>
          <p:cNvPr id="26" name="Straight Arrow Connector 25"/>
          <p:cNvCxnSpPr>
            <a:endCxn id="23" idx="1"/>
          </p:cNvCxnSpPr>
          <p:nvPr/>
        </p:nvCxnSpPr>
        <p:spPr>
          <a:xfrm>
            <a:off x="6259809" y="455809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336595" y="4602069"/>
            <a:ext cx="575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n-1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5277512" y="4551630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3764882" y="2992264"/>
            <a:ext cx="1498802" cy="457280"/>
          </a:xfrm>
          <a:prstGeom prst="rect">
            <a:avLst/>
          </a:prstGeom>
          <a:solidFill>
            <a:schemeClr val="accent6">
              <a:lumMod val="60000"/>
              <a:lumOff val="4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h = Sum(…)</a:t>
            </a:r>
          </a:p>
        </p:txBody>
      </p:sp>
      <p:cxnSp>
        <p:nvCxnSpPr>
          <p:cNvPr id="30" name="Straight Arrow Connector 29"/>
          <p:cNvCxnSpPr>
            <a:stCxn id="98" idx="0"/>
            <a:endCxn id="29" idx="2"/>
          </p:cNvCxnSpPr>
          <p:nvPr/>
        </p:nvCxnSpPr>
        <p:spPr>
          <a:xfrm flipV="1">
            <a:off x="1380589" y="3449544"/>
            <a:ext cx="3133694" cy="87991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0"/>
            <a:endCxn id="29" idx="2"/>
          </p:cNvCxnSpPr>
          <p:nvPr/>
        </p:nvCxnSpPr>
        <p:spPr>
          <a:xfrm flipV="1">
            <a:off x="3627551" y="3449544"/>
            <a:ext cx="886732" cy="87991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29" idx="2"/>
          </p:cNvCxnSpPr>
          <p:nvPr/>
        </p:nvCxnSpPr>
        <p:spPr>
          <a:xfrm flipH="1" flipV="1">
            <a:off x="4514283" y="3449544"/>
            <a:ext cx="3243088" cy="87991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366596" y="3547116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1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970101" y="3806688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232069" y="3547116"/>
            <a:ext cx="44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CMU Bright Oblique"/>
                <a:cs typeface="CMU Bright Oblique"/>
              </a:rPr>
              <a:t>h</a:t>
            </a:r>
            <a:r>
              <a:rPr lang="en-US" baseline="-25000" dirty="0" err="1">
                <a:latin typeface="CMU Bright Oblique"/>
                <a:cs typeface="CMU Bright Oblique"/>
              </a:rPr>
              <a:t>n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4111" y="1591893"/>
            <a:ext cx="8183743" cy="446877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omic Sans MS" panose="030F0702030302020204" pitchFamily="66" charset="0"/>
                <a:cs typeface="CMU Bright SemiBold"/>
              </a:rPr>
              <a:t>Sentiment Classification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4111" y="6414694"/>
            <a:ext cx="4847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cs typeface="CMU Bright Roman"/>
                <a:hlinkClick r:id="rId2"/>
              </a:rPr>
              <a:t>http://deeplearning.net/tutorial/lstm.html</a:t>
            </a:r>
            <a:r>
              <a:rPr lang="en-US" dirty="0">
                <a:latin typeface="Comic Sans MS" panose="030F0702030302020204" pitchFamily="66" charset="0"/>
                <a:cs typeface="CMU Bright Roman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91434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631188" y="432945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RNN</a:t>
            </a:r>
          </a:p>
        </p:txBody>
      </p:sp>
      <p:cxnSp>
        <p:nvCxnSpPr>
          <p:cNvPr id="112" name="Straight Arrow Connector 111"/>
          <p:cNvCxnSpPr>
            <a:endCxn id="98" idx="2"/>
          </p:cNvCxnSpPr>
          <p:nvPr/>
        </p:nvCxnSpPr>
        <p:spPr>
          <a:xfrm flipV="1">
            <a:off x="1380589" y="478673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8699" y="5257008"/>
            <a:ext cx="64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The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78150" y="432945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RNN</a:t>
            </a:r>
          </a:p>
        </p:txBody>
      </p:sp>
      <p:cxnSp>
        <p:nvCxnSpPr>
          <p:cNvPr id="11" name="Straight Arrow Connector 10"/>
          <p:cNvCxnSpPr>
            <a:endCxn id="10" idx="2"/>
          </p:cNvCxnSpPr>
          <p:nvPr/>
        </p:nvCxnSpPr>
        <p:spPr>
          <a:xfrm flipV="1">
            <a:off x="3627551" y="478673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85001" y="5257008"/>
            <a:ext cx="68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food</a:t>
            </a:r>
          </a:p>
        </p:txBody>
      </p:sp>
      <p:cxnSp>
        <p:nvCxnSpPr>
          <p:cNvPr id="13" name="Straight Arrow Connector 12"/>
          <p:cNvCxnSpPr>
            <a:stCxn id="98" idx="3"/>
            <a:endCxn id="10" idx="1"/>
          </p:cNvCxnSpPr>
          <p:nvPr/>
        </p:nvCxnSpPr>
        <p:spPr>
          <a:xfrm>
            <a:off x="2129990" y="455809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73485" y="4602069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1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376952" y="455639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14283" y="4613890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07969" y="432945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RNN</a:t>
            </a:r>
          </a:p>
        </p:txBody>
      </p:sp>
      <p:cxnSp>
        <p:nvCxnSpPr>
          <p:cNvPr id="24" name="Straight Arrow Connector 23"/>
          <p:cNvCxnSpPr>
            <a:endCxn id="23" idx="2"/>
          </p:cNvCxnSpPr>
          <p:nvPr/>
        </p:nvCxnSpPr>
        <p:spPr>
          <a:xfrm flipV="1">
            <a:off x="7757370" y="478673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392199" y="5257008"/>
            <a:ext cx="730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good</a:t>
            </a:r>
          </a:p>
        </p:txBody>
      </p:sp>
      <p:cxnSp>
        <p:nvCxnSpPr>
          <p:cNvPr id="26" name="Straight Arrow Connector 25"/>
          <p:cNvCxnSpPr>
            <a:endCxn id="23" idx="1"/>
          </p:cNvCxnSpPr>
          <p:nvPr/>
        </p:nvCxnSpPr>
        <p:spPr>
          <a:xfrm>
            <a:off x="6259809" y="455809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336595" y="4602069"/>
            <a:ext cx="575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n-1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5277512" y="4551630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3764882" y="2992264"/>
            <a:ext cx="1498802" cy="457280"/>
          </a:xfrm>
          <a:prstGeom prst="rect">
            <a:avLst/>
          </a:prstGeom>
          <a:solidFill>
            <a:schemeClr val="accent6">
              <a:lumMod val="60000"/>
              <a:lumOff val="4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h = Sum(…)</a:t>
            </a:r>
          </a:p>
        </p:txBody>
      </p:sp>
      <p:cxnSp>
        <p:nvCxnSpPr>
          <p:cNvPr id="30" name="Straight Arrow Connector 29"/>
          <p:cNvCxnSpPr>
            <a:stCxn id="98" idx="0"/>
            <a:endCxn id="29" idx="2"/>
          </p:cNvCxnSpPr>
          <p:nvPr/>
        </p:nvCxnSpPr>
        <p:spPr>
          <a:xfrm flipV="1">
            <a:off x="1380589" y="3449544"/>
            <a:ext cx="3133694" cy="87991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0"/>
            <a:endCxn id="29" idx="2"/>
          </p:cNvCxnSpPr>
          <p:nvPr/>
        </p:nvCxnSpPr>
        <p:spPr>
          <a:xfrm flipV="1">
            <a:off x="3627551" y="3449544"/>
            <a:ext cx="886732" cy="87991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29" idx="2"/>
          </p:cNvCxnSpPr>
          <p:nvPr/>
        </p:nvCxnSpPr>
        <p:spPr>
          <a:xfrm flipH="1" flipV="1">
            <a:off x="4514283" y="3449544"/>
            <a:ext cx="3243088" cy="87991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366596" y="3547116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1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970101" y="3806688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232069" y="3547116"/>
            <a:ext cx="44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CMU Bright Oblique"/>
                <a:cs typeface="CMU Bright Oblique"/>
              </a:rPr>
              <a:t>h</a:t>
            </a:r>
            <a:r>
              <a:rPr lang="en-US" baseline="-25000" dirty="0" err="1">
                <a:latin typeface="CMU Bright Oblique"/>
                <a:cs typeface="CMU Bright Oblique"/>
              </a:rPr>
              <a:t>n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764882" y="1921171"/>
            <a:ext cx="1498802" cy="598859"/>
          </a:xfrm>
          <a:prstGeom prst="rect">
            <a:avLst/>
          </a:prstGeom>
          <a:solidFill>
            <a:schemeClr val="accent1">
              <a:lumMod val="60000"/>
              <a:lumOff val="40000"/>
              <a:alpha val="33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Linear Classifier</a:t>
            </a:r>
          </a:p>
        </p:txBody>
      </p:sp>
      <p:cxnSp>
        <p:nvCxnSpPr>
          <p:cNvPr id="41" name="Straight Arrow Connector 40"/>
          <p:cNvCxnSpPr>
            <a:stCxn id="29" idx="0"/>
            <a:endCxn id="40" idx="2"/>
          </p:cNvCxnSpPr>
          <p:nvPr/>
        </p:nvCxnSpPr>
        <p:spPr>
          <a:xfrm flipV="1">
            <a:off x="4514283" y="2520030"/>
            <a:ext cx="0" cy="47223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94111" y="1591893"/>
            <a:ext cx="8183743" cy="446877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omic Sans MS" panose="030F0702030302020204" pitchFamily="66" charset="0"/>
                <a:cs typeface="CMU Bright SemiBold"/>
              </a:rPr>
              <a:t>Sentiment Classification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4111" y="6414694"/>
            <a:ext cx="4847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cs typeface="CMU Bright Roman"/>
                <a:hlinkClick r:id="rId2"/>
              </a:rPr>
              <a:t>http://deeplearning.net/tutorial/lstm.html</a:t>
            </a:r>
            <a:r>
              <a:rPr lang="en-US" dirty="0">
                <a:latin typeface="Comic Sans MS" panose="030F0702030302020204" pitchFamily="66" charset="0"/>
                <a:cs typeface="CMU Bright Roman"/>
              </a:rPr>
              <a:t> 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3934930" y="1324211"/>
            <a:ext cx="1158706" cy="535363"/>
            <a:chOff x="7179387" y="2004478"/>
            <a:chExt cx="1158706" cy="535363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9387" y="2007218"/>
              <a:ext cx="532623" cy="532623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02730" y="2004478"/>
              <a:ext cx="535363" cy="535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7204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omic Sans MS" panose="030F0702030302020204" pitchFamily="66" charset="0"/>
                <a:cs typeface="CMU Bright SemiBold"/>
              </a:rPr>
              <a:t>Image Captioning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38076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Given an image, produce a sentence describing its contents</a:t>
            </a:r>
          </a:p>
          <a:p>
            <a:pPr marL="0" indent="0">
              <a:buNone/>
            </a:pPr>
            <a:endParaRPr lang="en-US" sz="2400" dirty="0">
              <a:latin typeface="Comic Sans MS" panose="030F0702030302020204" pitchFamily="66" charset="0"/>
              <a:cs typeface="CMU Bright Roman"/>
            </a:endParaRPr>
          </a:p>
          <a:p>
            <a:r>
              <a:rPr lang="en-US" sz="2400" dirty="0">
                <a:latin typeface="Comic Sans MS" panose="030F0702030302020204" pitchFamily="66" charset="0"/>
                <a:cs typeface="CMU Bright SemiBold"/>
              </a:rPr>
              <a:t>Inputs:</a:t>
            </a:r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 Image feature (from a CNN)</a:t>
            </a:r>
          </a:p>
          <a:p>
            <a:r>
              <a:rPr lang="en-US" sz="2400" dirty="0">
                <a:latin typeface="Comic Sans MS" panose="030F0702030302020204" pitchFamily="66" charset="0"/>
                <a:cs typeface="CMU Bright SemiBold"/>
              </a:rPr>
              <a:t>Outputs:</a:t>
            </a:r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 Multiple words (let’s consider one sentence)</a:t>
            </a:r>
          </a:p>
          <a:p>
            <a:endParaRPr lang="en-US" sz="2400" dirty="0">
              <a:latin typeface="Comic Sans MS" panose="030F0702030302020204" pitchFamily="66" charset="0"/>
              <a:cs typeface="CMU Bright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833" y="3952879"/>
            <a:ext cx="1193512" cy="11935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33585" y="4301414"/>
            <a:ext cx="221086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cs typeface="CMU Bright Roman"/>
              </a:rPr>
              <a:t> : The dog is hiding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05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uiExpand="1" build="p"/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631188" y="340364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RNN</a:t>
            </a:r>
          </a:p>
        </p:txBody>
      </p:sp>
      <p:cxnSp>
        <p:nvCxnSpPr>
          <p:cNvPr id="112" name="Straight Arrow Connector 111"/>
          <p:cNvCxnSpPr>
            <a:stCxn id="16" idx="0"/>
            <a:endCxn id="98" idx="2"/>
          </p:cNvCxnSpPr>
          <p:nvPr/>
        </p:nvCxnSpPr>
        <p:spPr>
          <a:xfrm flipV="1">
            <a:off x="1380589" y="3860925"/>
            <a:ext cx="0" cy="45762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94111" y="1274373"/>
            <a:ext cx="8183743" cy="446877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omic Sans MS" panose="030F0702030302020204" pitchFamily="66" charset="0"/>
                <a:cs typeface="CMU Bright SemiBold"/>
              </a:rPr>
              <a:t>Image Captioning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833" y="5245023"/>
            <a:ext cx="1193512" cy="119351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31188" y="4318553"/>
            <a:ext cx="1498802" cy="457280"/>
          </a:xfrm>
          <a:prstGeom prst="rect">
            <a:avLst/>
          </a:prstGeom>
          <a:solidFill>
            <a:schemeClr val="accent6">
              <a:lumMod val="60000"/>
              <a:lumOff val="4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CNN</a:t>
            </a:r>
          </a:p>
        </p:txBody>
      </p:sp>
      <p:cxnSp>
        <p:nvCxnSpPr>
          <p:cNvPr id="17" name="Straight Arrow Connector 16"/>
          <p:cNvCxnSpPr>
            <a:stCxn id="5" idx="0"/>
            <a:endCxn id="16" idx="2"/>
          </p:cNvCxnSpPr>
          <p:nvPr/>
        </p:nvCxnSpPr>
        <p:spPr>
          <a:xfrm flipV="1">
            <a:off x="1380589" y="4775833"/>
            <a:ext cx="0" cy="4691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6669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631188" y="340364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RNN</a:t>
            </a:r>
          </a:p>
        </p:txBody>
      </p:sp>
      <p:cxnSp>
        <p:nvCxnSpPr>
          <p:cNvPr id="112" name="Straight Arrow Connector 111"/>
          <p:cNvCxnSpPr>
            <a:stCxn id="16" idx="0"/>
            <a:endCxn id="98" idx="2"/>
          </p:cNvCxnSpPr>
          <p:nvPr/>
        </p:nvCxnSpPr>
        <p:spPr>
          <a:xfrm flipV="1">
            <a:off x="1380589" y="3860925"/>
            <a:ext cx="0" cy="45762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94111" y="1274373"/>
            <a:ext cx="8183743" cy="446877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omic Sans MS" panose="030F0702030302020204" pitchFamily="66" charset="0"/>
                <a:cs typeface="CMU Bright SemiBold"/>
              </a:rPr>
              <a:t>Image Captioning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833" y="5245023"/>
            <a:ext cx="1193512" cy="119351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31188" y="4318553"/>
            <a:ext cx="1498802" cy="457280"/>
          </a:xfrm>
          <a:prstGeom prst="rect">
            <a:avLst/>
          </a:prstGeom>
          <a:solidFill>
            <a:schemeClr val="accent6">
              <a:lumMod val="60000"/>
              <a:lumOff val="4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CNN</a:t>
            </a:r>
          </a:p>
        </p:txBody>
      </p:sp>
      <p:cxnSp>
        <p:nvCxnSpPr>
          <p:cNvPr id="17" name="Straight Arrow Connector 16"/>
          <p:cNvCxnSpPr>
            <a:stCxn id="5" idx="0"/>
            <a:endCxn id="16" idx="2"/>
          </p:cNvCxnSpPr>
          <p:nvPr/>
        </p:nvCxnSpPr>
        <p:spPr>
          <a:xfrm flipV="1">
            <a:off x="1380589" y="4775833"/>
            <a:ext cx="0" cy="4691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878581" y="340172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RNN</a:t>
            </a:r>
          </a:p>
        </p:txBody>
      </p:sp>
      <p:cxnSp>
        <p:nvCxnSpPr>
          <p:cNvPr id="18" name="Straight Arrow Connector 17"/>
          <p:cNvCxnSpPr>
            <a:stCxn id="9" idx="3"/>
          </p:cNvCxnSpPr>
          <p:nvPr/>
        </p:nvCxnSpPr>
        <p:spPr>
          <a:xfrm>
            <a:off x="4377383" y="363036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520878" y="3674339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2129990" y="363036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265228" y="3686160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1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3617569" y="2932535"/>
            <a:ext cx="0" cy="4691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295678" y="1483022"/>
            <a:ext cx="64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The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557669" y="2996160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878581" y="2333676"/>
            <a:ext cx="1498802" cy="598859"/>
          </a:xfrm>
          <a:prstGeom prst="rect">
            <a:avLst/>
          </a:prstGeom>
          <a:solidFill>
            <a:schemeClr val="accent1">
              <a:lumMod val="60000"/>
              <a:lumOff val="40000"/>
              <a:alpha val="33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Linear Classifier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3617569" y="1864486"/>
            <a:ext cx="0" cy="4691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0253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631188" y="340364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RNN</a:t>
            </a:r>
          </a:p>
        </p:txBody>
      </p:sp>
      <p:cxnSp>
        <p:nvCxnSpPr>
          <p:cNvPr id="112" name="Straight Arrow Connector 111"/>
          <p:cNvCxnSpPr>
            <a:stCxn id="16" idx="0"/>
            <a:endCxn id="98" idx="2"/>
          </p:cNvCxnSpPr>
          <p:nvPr/>
        </p:nvCxnSpPr>
        <p:spPr>
          <a:xfrm flipV="1">
            <a:off x="1380589" y="3860925"/>
            <a:ext cx="0" cy="45762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94111" y="1274373"/>
            <a:ext cx="8183743" cy="446877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omic Sans MS" panose="030F0702030302020204" pitchFamily="66" charset="0"/>
                <a:cs typeface="CMU Bright SemiBold"/>
              </a:rPr>
              <a:t>Image Captioning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833" y="5245023"/>
            <a:ext cx="1193512" cy="119351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31188" y="4318553"/>
            <a:ext cx="1498802" cy="457280"/>
          </a:xfrm>
          <a:prstGeom prst="rect">
            <a:avLst/>
          </a:prstGeom>
          <a:solidFill>
            <a:schemeClr val="accent6">
              <a:lumMod val="60000"/>
              <a:lumOff val="4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CNN</a:t>
            </a:r>
          </a:p>
        </p:txBody>
      </p:sp>
      <p:cxnSp>
        <p:nvCxnSpPr>
          <p:cNvPr id="17" name="Straight Arrow Connector 16"/>
          <p:cNvCxnSpPr>
            <a:stCxn id="5" idx="0"/>
            <a:endCxn id="16" idx="2"/>
          </p:cNvCxnSpPr>
          <p:nvPr/>
        </p:nvCxnSpPr>
        <p:spPr>
          <a:xfrm flipV="1">
            <a:off x="1380589" y="4775833"/>
            <a:ext cx="0" cy="4691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878581" y="340172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RNN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25543" y="340172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RNN</a:t>
            </a:r>
          </a:p>
        </p:txBody>
      </p:sp>
      <p:cxnSp>
        <p:nvCxnSpPr>
          <p:cNvPr id="18" name="Straight Arrow Connector 17"/>
          <p:cNvCxnSpPr>
            <a:stCxn id="9" idx="3"/>
            <a:endCxn id="13" idx="1"/>
          </p:cNvCxnSpPr>
          <p:nvPr/>
        </p:nvCxnSpPr>
        <p:spPr>
          <a:xfrm>
            <a:off x="4377383" y="363036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520878" y="3674339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624345" y="362866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61676" y="3686160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3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2129990" y="363036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265228" y="3686160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1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3617569" y="2932535"/>
            <a:ext cx="0" cy="4691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869875" y="2934455"/>
            <a:ext cx="0" cy="4691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295678" y="1483022"/>
            <a:ext cx="64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The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565296" y="1483022"/>
            <a:ext cx="609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dog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541798" y="362866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557669" y="2996160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809975" y="2996160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3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878581" y="2333676"/>
            <a:ext cx="1498802" cy="598859"/>
          </a:xfrm>
          <a:prstGeom prst="rect">
            <a:avLst/>
          </a:prstGeom>
          <a:solidFill>
            <a:schemeClr val="accent1">
              <a:lumMod val="60000"/>
              <a:lumOff val="40000"/>
              <a:alpha val="33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Linear Classifier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3617569" y="1864486"/>
            <a:ext cx="0" cy="4691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5120474" y="2333676"/>
            <a:ext cx="1498802" cy="598859"/>
          </a:xfrm>
          <a:prstGeom prst="rect">
            <a:avLst/>
          </a:prstGeom>
          <a:solidFill>
            <a:schemeClr val="accent1">
              <a:lumMod val="60000"/>
              <a:lumOff val="40000"/>
              <a:alpha val="33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Linear Classifier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5859462" y="1864486"/>
            <a:ext cx="0" cy="4691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260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omic Sans MS" panose="030F0702030302020204" pitchFamily="66" charset="0"/>
                <a:cs typeface="CMU Bright SemiBold"/>
              </a:rPr>
              <a:t>RNN Outputs: Image Captions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57200" y="1411211"/>
            <a:ext cx="8367682" cy="4602761"/>
            <a:chOff x="457200" y="1650043"/>
            <a:chExt cx="8367682" cy="4602761"/>
          </a:xfrm>
        </p:grpSpPr>
        <p:pic>
          <p:nvPicPr>
            <p:cNvPr id="5" name="Picture 4" descr="Screenshot 2017-01-23 17.52.46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309"/>
            <a:stretch/>
          </p:blipFill>
          <p:spPr>
            <a:xfrm>
              <a:off x="457200" y="1650043"/>
              <a:ext cx="5614854" cy="4483347"/>
            </a:xfrm>
            <a:prstGeom prst="rect">
              <a:avLst/>
            </a:prstGeom>
          </p:spPr>
        </p:pic>
        <p:pic>
          <p:nvPicPr>
            <p:cNvPr id="6" name="Picture 5" descr="Screenshot 2017-01-23 17.52.46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532" r="51571"/>
            <a:stretch/>
          </p:blipFill>
          <p:spPr>
            <a:xfrm>
              <a:off x="6137185" y="1758601"/>
              <a:ext cx="2635120" cy="2279667"/>
            </a:xfrm>
            <a:prstGeom prst="rect">
              <a:avLst/>
            </a:prstGeom>
          </p:spPr>
        </p:pic>
        <p:pic>
          <p:nvPicPr>
            <p:cNvPr id="7" name="Picture 6" descr="Screenshot 2017-01-23 17.52.46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91" t="65849"/>
            <a:stretch/>
          </p:blipFill>
          <p:spPr>
            <a:xfrm>
              <a:off x="6072054" y="3994848"/>
              <a:ext cx="2752828" cy="2257956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494111" y="6414694"/>
            <a:ext cx="6558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cs typeface="CMU Bright Roman"/>
                <a:hlinkClick r:id="rId3"/>
              </a:rPr>
              <a:t>Show and Tell: A Neural Image Caption Generator, CVPR 15</a:t>
            </a:r>
            <a:endParaRPr lang="en-US" dirty="0">
              <a:latin typeface="Comic Sans MS" panose="030F0702030302020204" pitchFamily="66" charset="0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10608285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omic Sans MS" panose="030F0702030302020204" pitchFamily="66" charset="0"/>
                <a:cs typeface="CMU Bright SemiBold"/>
              </a:rPr>
              <a:t>RNN Outputs: Language Modeling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4111" y="6414694"/>
            <a:ext cx="6546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cs typeface="CMU Bright Roman"/>
                <a:hlinkClick r:id="rId2"/>
              </a:rPr>
              <a:t>http://karpathy.github.io/2015/05/21/rnn-effectiveness/</a:t>
            </a:r>
            <a:r>
              <a:rPr lang="en-US" dirty="0">
                <a:latin typeface="Comic Sans MS" panose="030F0702030302020204" pitchFamily="66" charset="0"/>
                <a:cs typeface="CMU Bright Roman"/>
              </a:rPr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2985" y="1964856"/>
            <a:ext cx="518077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  <a:cs typeface="CMU Bright Roman"/>
              </a:rPr>
              <a:t>VIOLA:</a:t>
            </a:r>
          </a:p>
          <a:p>
            <a:r>
              <a:rPr lang="en-US" sz="1600" dirty="0">
                <a:latin typeface="Comic Sans MS" panose="030F0702030302020204" pitchFamily="66" charset="0"/>
                <a:cs typeface="CMU Bright Roman"/>
              </a:rPr>
              <a:t>Why, Salisbury must find his flesh and thought</a:t>
            </a:r>
          </a:p>
          <a:p>
            <a:r>
              <a:rPr lang="en-US" sz="1600" dirty="0">
                <a:latin typeface="Comic Sans MS" panose="030F0702030302020204" pitchFamily="66" charset="0"/>
                <a:cs typeface="CMU Bright Roman"/>
              </a:rPr>
              <a:t>That which I am not aps, not a man and in fire,</a:t>
            </a:r>
          </a:p>
          <a:p>
            <a:r>
              <a:rPr lang="en-US" sz="1600" dirty="0">
                <a:latin typeface="Comic Sans MS" panose="030F0702030302020204" pitchFamily="66" charset="0"/>
                <a:cs typeface="CMU Bright Roman"/>
              </a:rPr>
              <a:t>To show the reining of the raven and the wars</a:t>
            </a:r>
          </a:p>
          <a:p>
            <a:r>
              <a:rPr lang="en-US" sz="1600" dirty="0">
                <a:latin typeface="Comic Sans MS" panose="030F0702030302020204" pitchFamily="66" charset="0"/>
                <a:cs typeface="CMU Bright Roman"/>
              </a:rPr>
              <a:t>To grace my hand reproach within, and not a fair are hand,</a:t>
            </a:r>
          </a:p>
          <a:p>
            <a:r>
              <a:rPr lang="en-US" sz="1600" dirty="0">
                <a:latin typeface="Comic Sans MS" panose="030F0702030302020204" pitchFamily="66" charset="0"/>
                <a:cs typeface="CMU Bright Roman"/>
              </a:rPr>
              <a:t>That Caesar and my goodly father's world;</a:t>
            </a:r>
          </a:p>
          <a:p>
            <a:r>
              <a:rPr lang="en-US" sz="1600" dirty="0">
                <a:latin typeface="Comic Sans MS" panose="030F0702030302020204" pitchFamily="66" charset="0"/>
                <a:cs typeface="CMU Bright Roman"/>
              </a:rPr>
              <a:t>When I was heaven of presence and our fleets,</a:t>
            </a:r>
          </a:p>
          <a:p>
            <a:r>
              <a:rPr lang="en-US" sz="1600" dirty="0">
                <a:latin typeface="Comic Sans MS" panose="030F0702030302020204" pitchFamily="66" charset="0"/>
                <a:cs typeface="CMU Bright Roman"/>
              </a:rPr>
              <a:t>We spare with hours, but cut thy council I am great,</a:t>
            </a:r>
          </a:p>
          <a:p>
            <a:r>
              <a:rPr lang="en-US" sz="1600" dirty="0">
                <a:latin typeface="Comic Sans MS" panose="030F0702030302020204" pitchFamily="66" charset="0"/>
                <a:cs typeface="CMU Bright Roman"/>
              </a:rPr>
              <a:t>Murdered and by thy master's ready there</a:t>
            </a:r>
          </a:p>
          <a:p>
            <a:r>
              <a:rPr lang="en-US" sz="1600" dirty="0">
                <a:latin typeface="Comic Sans MS" panose="030F0702030302020204" pitchFamily="66" charset="0"/>
                <a:cs typeface="CMU Bright Roman"/>
              </a:rPr>
              <a:t>My power to give thee but so much as hell:</a:t>
            </a:r>
          </a:p>
          <a:p>
            <a:r>
              <a:rPr lang="en-US" sz="1600" dirty="0">
                <a:latin typeface="Comic Sans MS" panose="030F0702030302020204" pitchFamily="66" charset="0"/>
                <a:cs typeface="CMU Bright Roman"/>
              </a:rPr>
              <a:t>Some service in the noble bondman here,</a:t>
            </a:r>
          </a:p>
          <a:p>
            <a:r>
              <a:rPr lang="en-US" sz="1600" dirty="0">
                <a:latin typeface="Comic Sans MS" panose="030F0702030302020204" pitchFamily="66" charset="0"/>
                <a:cs typeface="CMU Bright Roman"/>
              </a:rPr>
              <a:t>Would show him to her wine.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60987" y="1964855"/>
            <a:ext cx="340753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  <a:cs typeface="CMU Bright Roman"/>
              </a:rPr>
              <a:t>KING LEAR:</a:t>
            </a:r>
          </a:p>
          <a:p>
            <a:r>
              <a:rPr lang="en-US" sz="1600" dirty="0">
                <a:latin typeface="Comic Sans MS" panose="030F0702030302020204" pitchFamily="66" charset="0"/>
                <a:cs typeface="CMU Bright Roman"/>
              </a:rPr>
              <a:t>O, if you were a feeble sight, the courtesy of your law,</a:t>
            </a:r>
          </a:p>
          <a:p>
            <a:r>
              <a:rPr lang="en-US" sz="1600" dirty="0">
                <a:latin typeface="Comic Sans MS" panose="030F0702030302020204" pitchFamily="66" charset="0"/>
                <a:cs typeface="CMU Bright Roman"/>
              </a:rPr>
              <a:t>Your sight and several breath, will wear the gods</a:t>
            </a:r>
          </a:p>
          <a:p>
            <a:r>
              <a:rPr lang="en-US" sz="1600" dirty="0">
                <a:latin typeface="Comic Sans MS" panose="030F0702030302020204" pitchFamily="66" charset="0"/>
                <a:cs typeface="CMU Bright Roman"/>
              </a:rPr>
              <a:t>With his heads, and my hands are </a:t>
            </a:r>
            <a:r>
              <a:rPr lang="en-US" sz="1600" dirty="0" err="1">
                <a:latin typeface="Comic Sans MS" panose="030F0702030302020204" pitchFamily="66" charset="0"/>
                <a:cs typeface="CMU Bright Roman"/>
              </a:rPr>
              <a:t>wonder'd</a:t>
            </a:r>
            <a:r>
              <a:rPr lang="en-US" sz="1600" dirty="0">
                <a:latin typeface="Comic Sans MS" panose="030F0702030302020204" pitchFamily="66" charset="0"/>
                <a:cs typeface="CMU Bright Roman"/>
              </a:rPr>
              <a:t> at the deeds,</a:t>
            </a:r>
          </a:p>
          <a:p>
            <a:r>
              <a:rPr lang="en-US" sz="1600" dirty="0">
                <a:latin typeface="Comic Sans MS" panose="030F0702030302020204" pitchFamily="66" charset="0"/>
                <a:cs typeface="CMU Bright Roman"/>
              </a:rPr>
              <a:t>So drop upon your lordship's head, and your opinion</a:t>
            </a:r>
          </a:p>
          <a:p>
            <a:r>
              <a:rPr lang="en-US" sz="1600" dirty="0">
                <a:latin typeface="Comic Sans MS" panose="030F0702030302020204" pitchFamily="66" charset="0"/>
                <a:cs typeface="CMU Bright Roman"/>
              </a:rPr>
              <a:t>Shall be against your </a:t>
            </a:r>
            <a:r>
              <a:rPr lang="en-US" sz="1600" dirty="0" err="1">
                <a:latin typeface="Comic Sans MS" panose="030F0702030302020204" pitchFamily="66" charset="0"/>
                <a:cs typeface="CMU Bright Roman"/>
              </a:rPr>
              <a:t>honour</a:t>
            </a:r>
            <a:r>
              <a:rPr lang="en-US" sz="1600" dirty="0">
                <a:latin typeface="Comic Sans MS" panose="030F0702030302020204" pitchFamily="66" charset="0"/>
                <a:cs typeface="CMU Bright Roman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2778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omic Sans MS" panose="030F0702030302020204" pitchFamily="66" charset="0"/>
                <a:cs typeface="CMU Bright SemiBold"/>
              </a:rPr>
              <a:t>Input – Output Scenarios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210464" y="1497733"/>
            <a:ext cx="2491833" cy="946494"/>
            <a:chOff x="210464" y="1833229"/>
            <a:chExt cx="2491833" cy="946494"/>
          </a:xfrm>
        </p:grpSpPr>
        <p:grpSp>
          <p:nvGrpSpPr>
            <p:cNvPr id="6" name="Group 5"/>
            <p:cNvGrpSpPr/>
            <p:nvPr/>
          </p:nvGrpSpPr>
          <p:grpSpPr>
            <a:xfrm>
              <a:off x="2370923" y="1833229"/>
              <a:ext cx="331374" cy="946494"/>
              <a:chOff x="2370923" y="1833229"/>
              <a:chExt cx="331374" cy="946494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2370923" y="2132713"/>
                <a:ext cx="331374" cy="347526"/>
              </a:xfrm>
              <a:prstGeom prst="rect">
                <a:avLst/>
              </a:prstGeom>
              <a:solidFill>
                <a:srgbClr val="FAC090">
                  <a:alpha val="33000"/>
                </a:srgbClr>
              </a:solidFill>
              <a:ln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endParaRPr>
              </a:p>
            </p:txBody>
          </p:sp>
          <p:cxnSp>
            <p:nvCxnSpPr>
              <p:cNvPr id="26" name="Straight Arrow Connector 25"/>
              <p:cNvCxnSpPr/>
              <p:nvPr/>
            </p:nvCxnSpPr>
            <p:spPr>
              <a:xfrm flipV="1">
                <a:off x="2536610" y="2480239"/>
                <a:ext cx="0" cy="2994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/>
              <p:nvPr/>
            </p:nvCxnSpPr>
            <p:spPr>
              <a:xfrm flipV="1">
                <a:off x="2536610" y="1833229"/>
                <a:ext cx="0" cy="2994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/>
            <p:cNvSpPr txBox="1"/>
            <p:nvPr/>
          </p:nvSpPr>
          <p:spPr>
            <a:xfrm>
              <a:off x="210464" y="2132713"/>
              <a:ext cx="18250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mic Sans MS" panose="030F0702030302020204" pitchFamily="66" charset="0"/>
                  <a:cs typeface="CMU Bright Roman"/>
                </a:rPr>
                <a:t>Single - Single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10464" y="2524852"/>
            <a:ext cx="4379551" cy="946494"/>
            <a:chOff x="210464" y="2860348"/>
            <a:chExt cx="4379551" cy="946494"/>
          </a:xfrm>
        </p:grpSpPr>
        <p:grpSp>
          <p:nvGrpSpPr>
            <p:cNvPr id="7" name="Group 6"/>
            <p:cNvGrpSpPr/>
            <p:nvPr/>
          </p:nvGrpSpPr>
          <p:grpSpPr>
            <a:xfrm>
              <a:off x="2370923" y="2860348"/>
              <a:ext cx="2219092" cy="946494"/>
              <a:chOff x="2370923" y="2860348"/>
              <a:chExt cx="2219092" cy="946494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2370923" y="3159832"/>
                <a:ext cx="331374" cy="34752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endParaRPr>
              </a:p>
            </p:txBody>
          </p:sp>
          <p:cxnSp>
            <p:nvCxnSpPr>
              <p:cNvPr id="37" name="Straight Arrow Connector 36"/>
              <p:cNvCxnSpPr>
                <a:endCxn id="27" idx="2"/>
              </p:cNvCxnSpPr>
              <p:nvPr/>
            </p:nvCxnSpPr>
            <p:spPr>
              <a:xfrm flipV="1">
                <a:off x="2536610" y="3507358"/>
                <a:ext cx="0" cy="2994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27" idx="3"/>
              </p:cNvCxnSpPr>
              <p:nvPr/>
            </p:nvCxnSpPr>
            <p:spPr>
              <a:xfrm>
                <a:off x="2702297" y="3333595"/>
                <a:ext cx="30175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 38"/>
              <p:cNvSpPr/>
              <p:nvPr/>
            </p:nvSpPr>
            <p:spPr>
              <a:xfrm>
                <a:off x="3004049" y="3159832"/>
                <a:ext cx="331374" cy="34752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endParaRPr>
              </a:p>
            </p:txBody>
          </p:sp>
          <p:cxnSp>
            <p:nvCxnSpPr>
              <p:cNvPr id="40" name="Straight Arrow Connector 39"/>
              <p:cNvCxnSpPr/>
              <p:nvPr/>
            </p:nvCxnSpPr>
            <p:spPr>
              <a:xfrm flipV="1">
                <a:off x="3168223" y="2860348"/>
                <a:ext cx="0" cy="2994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3333911" y="3333595"/>
                <a:ext cx="30175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Rectangle 41"/>
              <p:cNvSpPr/>
              <p:nvPr/>
            </p:nvSpPr>
            <p:spPr>
              <a:xfrm>
                <a:off x="3635663" y="3159832"/>
                <a:ext cx="331374" cy="34752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endParaRPr>
              </a:p>
            </p:txBody>
          </p:sp>
          <p:cxnSp>
            <p:nvCxnSpPr>
              <p:cNvPr id="43" name="Straight Arrow Connector 42"/>
              <p:cNvCxnSpPr/>
              <p:nvPr/>
            </p:nvCxnSpPr>
            <p:spPr>
              <a:xfrm flipV="1">
                <a:off x="3799837" y="2860348"/>
                <a:ext cx="0" cy="2994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3956889" y="3333595"/>
                <a:ext cx="30175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/>
              <p:cNvSpPr/>
              <p:nvPr/>
            </p:nvSpPr>
            <p:spPr>
              <a:xfrm>
                <a:off x="4258641" y="3159832"/>
                <a:ext cx="331374" cy="34752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endParaRPr>
              </a:p>
            </p:txBody>
          </p:sp>
          <p:cxnSp>
            <p:nvCxnSpPr>
              <p:cNvPr id="46" name="Straight Arrow Connector 45"/>
              <p:cNvCxnSpPr/>
              <p:nvPr/>
            </p:nvCxnSpPr>
            <p:spPr>
              <a:xfrm flipV="1">
                <a:off x="4422815" y="2860348"/>
                <a:ext cx="0" cy="2994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6" name="TextBox 75"/>
            <p:cNvSpPr txBox="1"/>
            <p:nvPr/>
          </p:nvSpPr>
          <p:spPr>
            <a:xfrm>
              <a:off x="210464" y="3138026"/>
              <a:ext cx="18250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mic Sans MS" panose="030F0702030302020204" pitchFamily="66" charset="0"/>
                  <a:cs typeface="CMU Bright Roman"/>
                </a:rPr>
                <a:t>Single - Multiple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10464" y="3587858"/>
            <a:ext cx="4378038" cy="946494"/>
            <a:chOff x="210464" y="3923354"/>
            <a:chExt cx="4378038" cy="946494"/>
          </a:xfrm>
        </p:grpSpPr>
        <p:grpSp>
          <p:nvGrpSpPr>
            <p:cNvPr id="10" name="Group 9"/>
            <p:cNvGrpSpPr/>
            <p:nvPr/>
          </p:nvGrpSpPr>
          <p:grpSpPr>
            <a:xfrm>
              <a:off x="2365637" y="3923354"/>
              <a:ext cx="2222865" cy="946494"/>
              <a:chOff x="2365637" y="3923354"/>
              <a:chExt cx="2222865" cy="946494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2365637" y="4222838"/>
                <a:ext cx="331374" cy="34752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endParaRPr>
              </a:p>
            </p:txBody>
          </p:sp>
          <p:cxnSp>
            <p:nvCxnSpPr>
              <p:cNvPr id="48" name="Straight Arrow Connector 47"/>
              <p:cNvCxnSpPr/>
              <p:nvPr/>
            </p:nvCxnSpPr>
            <p:spPr>
              <a:xfrm flipV="1">
                <a:off x="2536610" y="4570364"/>
                <a:ext cx="0" cy="2994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2695499" y="4396601"/>
                <a:ext cx="30175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ectangle 49"/>
              <p:cNvSpPr/>
              <p:nvPr/>
            </p:nvSpPr>
            <p:spPr>
              <a:xfrm>
                <a:off x="2997251" y="4222838"/>
                <a:ext cx="331374" cy="34752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endParaRPr>
              </a:p>
            </p:txBody>
          </p:sp>
          <p:cxnSp>
            <p:nvCxnSpPr>
              <p:cNvPr id="51" name="Straight Arrow Connector 50"/>
              <p:cNvCxnSpPr/>
              <p:nvPr/>
            </p:nvCxnSpPr>
            <p:spPr>
              <a:xfrm flipV="1">
                <a:off x="3161425" y="4570364"/>
                <a:ext cx="0" cy="2994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>
                <a:off x="3318477" y="4396601"/>
                <a:ext cx="30175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Rectangle 52"/>
              <p:cNvSpPr/>
              <p:nvPr/>
            </p:nvSpPr>
            <p:spPr>
              <a:xfrm>
                <a:off x="3620229" y="4222838"/>
                <a:ext cx="331374" cy="34752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endParaRPr>
              </a:p>
            </p:txBody>
          </p:sp>
          <p:cxnSp>
            <p:nvCxnSpPr>
              <p:cNvPr id="54" name="Straight Arrow Connector 53"/>
              <p:cNvCxnSpPr/>
              <p:nvPr/>
            </p:nvCxnSpPr>
            <p:spPr>
              <a:xfrm flipV="1">
                <a:off x="3784403" y="4570364"/>
                <a:ext cx="0" cy="2994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Rectangle 54"/>
              <p:cNvSpPr/>
              <p:nvPr/>
            </p:nvSpPr>
            <p:spPr>
              <a:xfrm>
                <a:off x="4257128" y="4222838"/>
                <a:ext cx="331374" cy="34752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endParaRPr>
              </a:p>
            </p:txBody>
          </p:sp>
          <p:cxnSp>
            <p:nvCxnSpPr>
              <p:cNvPr id="56" name="Straight Arrow Connector 55"/>
              <p:cNvCxnSpPr/>
              <p:nvPr/>
            </p:nvCxnSpPr>
            <p:spPr>
              <a:xfrm>
                <a:off x="3951603" y="4407174"/>
                <a:ext cx="30175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/>
              <p:nvPr/>
            </p:nvCxnSpPr>
            <p:spPr>
              <a:xfrm flipV="1">
                <a:off x="4422815" y="3923354"/>
                <a:ext cx="0" cy="2994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TextBox 76"/>
            <p:cNvSpPr txBox="1"/>
            <p:nvPr/>
          </p:nvSpPr>
          <p:spPr>
            <a:xfrm>
              <a:off x="210464" y="4211935"/>
              <a:ext cx="18250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mic Sans MS" panose="030F0702030302020204" pitchFamily="66" charset="0"/>
                  <a:cs typeface="CMU Bright Roman"/>
                </a:rPr>
                <a:t>Multiple - Single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364125" y="4698790"/>
            <a:ext cx="3489437" cy="946494"/>
            <a:chOff x="2364125" y="5034286"/>
            <a:chExt cx="3489437" cy="946494"/>
          </a:xfrm>
        </p:grpSpPr>
        <p:sp>
          <p:nvSpPr>
            <p:cNvPr id="58" name="Rectangle 57"/>
            <p:cNvSpPr/>
            <p:nvPr/>
          </p:nvSpPr>
          <p:spPr>
            <a:xfrm>
              <a:off x="2364125" y="5333770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endParaRPr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 flipV="1">
              <a:off x="2536610" y="568129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2693987" y="5507533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/>
            <p:cNvSpPr/>
            <p:nvPr/>
          </p:nvSpPr>
          <p:spPr>
            <a:xfrm>
              <a:off x="2995739" y="5333770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endParaRPr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 flipV="1">
              <a:off x="3159913" y="568129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3316965" y="5507533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/>
            <p:cNvSpPr/>
            <p:nvPr/>
          </p:nvSpPr>
          <p:spPr>
            <a:xfrm>
              <a:off x="3618717" y="5333770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endParaRPr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V="1">
              <a:off x="3782891" y="568129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/>
            <p:cNvSpPr/>
            <p:nvPr/>
          </p:nvSpPr>
          <p:spPr>
            <a:xfrm>
              <a:off x="4255616" y="5333770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endParaRPr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>
              <a:off x="3950091" y="5518106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4421303" y="503428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/>
            <p:cNvSpPr/>
            <p:nvPr/>
          </p:nvSpPr>
          <p:spPr>
            <a:xfrm>
              <a:off x="4887230" y="5344343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endParaRPr>
            </a:p>
          </p:txBody>
        </p:sp>
        <p:cxnSp>
          <p:nvCxnSpPr>
            <p:cNvPr id="70" name="Straight Arrow Connector 69"/>
            <p:cNvCxnSpPr/>
            <p:nvPr/>
          </p:nvCxnSpPr>
          <p:spPr>
            <a:xfrm>
              <a:off x="4581705" y="5528679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V="1">
              <a:off x="5052917" y="5044859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/>
            <p:cNvSpPr/>
            <p:nvPr/>
          </p:nvSpPr>
          <p:spPr>
            <a:xfrm>
              <a:off x="5522188" y="5344343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endParaRPr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5216663" y="5528679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V="1">
              <a:off x="5687875" y="5044859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/>
          <p:cNvSpPr txBox="1"/>
          <p:nvPr/>
        </p:nvSpPr>
        <p:spPr>
          <a:xfrm>
            <a:off x="210464" y="4979657"/>
            <a:ext cx="215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cs typeface="CMU Bright Roman"/>
              </a:rPr>
              <a:t>Multiple - Multiple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162834" y="1797217"/>
            <a:ext cx="2981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cs typeface="CMU Bright Roman"/>
              </a:rPr>
              <a:t>Feed-forward Network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6162834" y="2802530"/>
            <a:ext cx="2981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cs typeface="CMU Bright Roman"/>
              </a:rPr>
              <a:t>Image Captioning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6162834" y="3876439"/>
            <a:ext cx="2981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cs typeface="CMU Bright Roman"/>
              </a:rPr>
              <a:t>Sentiment Classification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162834" y="4979657"/>
            <a:ext cx="2981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cs typeface="CMU Bright Roman"/>
              </a:rPr>
              <a:t>Translation</a:t>
            </a:r>
          </a:p>
        </p:txBody>
      </p:sp>
      <p:grpSp>
        <p:nvGrpSpPr>
          <p:cNvPr id="84" name="Group 83"/>
          <p:cNvGrpSpPr/>
          <p:nvPr/>
        </p:nvGrpSpPr>
        <p:grpSpPr>
          <a:xfrm>
            <a:off x="2357772" y="5773765"/>
            <a:ext cx="2222865" cy="946494"/>
            <a:chOff x="2364125" y="5034286"/>
            <a:chExt cx="2222865" cy="946494"/>
          </a:xfrm>
        </p:grpSpPr>
        <p:sp>
          <p:nvSpPr>
            <p:cNvPr id="85" name="Rectangle 84"/>
            <p:cNvSpPr/>
            <p:nvPr/>
          </p:nvSpPr>
          <p:spPr>
            <a:xfrm>
              <a:off x="2364125" y="5333770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endParaRPr>
            </a:p>
          </p:txBody>
        </p:sp>
        <p:cxnSp>
          <p:nvCxnSpPr>
            <p:cNvPr id="86" name="Straight Arrow Connector 85"/>
            <p:cNvCxnSpPr/>
            <p:nvPr/>
          </p:nvCxnSpPr>
          <p:spPr>
            <a:xfrm flipV="1">
              <a:off x="2536610" y="568129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>
              <a:off x="2693987" y="5507533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/>
            <p:cNvSpPr/>
            <p:nvPr/>
          </p:nvSpPr>
          <p:spPr>
            <a:xfrm>
              <a:off x="2995739" y="5333770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endParaRP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 flipV="1">
              <a:off x="3159913" y="568129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>
              <a:off x="3316965" y="5507533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90"/>
            <p:cNvSpPr/>
            <p:nvPr/>
          </p:nvSpPr>
          <p:spPr>
            <a:xfrm>
              <a:off x="3618717" y="5333770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endParaRPr>
            </a:p>
          </p:txBody>
        </p:sp>
        <p:cxnSp>
          <p:nvCxnSpPr>
            <p:cNvPr id="92" name="Straight Arrow Connector 91"/>
            <p:cNvCxnSpPr/>
            <p:nvPr/>
          </p:nvCxnSpPr>
          <p:spPr>
            <a:xfrm flipV="1">
              <a:off x="3782891" y="568129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ectangle 92"/>
            <p:cNvSpPr/>
            <p:nvPr/>
          </p:nvSpPr>
          <p:spPr>
            <a:xfrm>
              <a:off x="4255616" y="5333770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endParaRPr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>
              <a:off x="3950091" y="5518106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flipV="1">
              <a:off x="3166266" y="503428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 flipV="1">
              <a:off x="3782891" y="503428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V="1">
              <a:off x="4427656" y="503428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TextBox 102"/>
          <p:cNvSpPr txBox="1"/>
          <p:nvPr/>
        </p:nvSpPr>
        <p:spPr>
          <a:xfrm>
            <a:off x="6162834" y="6051443"/>
            <a:ext cx="2981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cs typeface="CMU Bright Roman"/>
              </a:rPr>
              <a:t>Image Captioning</a:t>
            </a:r>
          </a:p>
        </p:txBody>
      </p:sp>
    </p:spTree>
    <p:extLst>
      <p:ext uri="{BB962C8B-B14F-4D97-AF65-F5344CB8AC3E}">
        <p14:creationId xmlns:p14="http://schemas.microsoft.com/office/powerpoint/2010/main" val="308289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79" grpId="0"/>
      <p:bldP spid="80" grpId="0"/>
      <p:bldP spid="81" grpId="0"/>
      <p:bldP spid="82" grpId="0"/>
      <p:bldP spid="10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omic Sans MS" panose="030F0702030302020204" pitchFamily="66" charset="0"/>
                <a:cs typeface="CMU Bright SemiBold"/>
              </a:rPr>
              <a:t>Sample Feed-forward Network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3</a:t>
            </a:fld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071304" y="3817386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1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335944" y="3075445"/>
            <a:ext cx="1245956" cy="393192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y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1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844749" y="4517274"/>
            <a:ext cx="2228344" cy="389155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x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1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cxnSp>
        <p:nvCxnSpPr>
          <p:cNvPr id="37" name="Straight Arrow Connector 36"/>
          <p:cNvCxnSpPr>
            <a:stCxn id="81" idx="0"/>
            <a:endCxn id="79" idx="2"/>
          </p:cNvCxnSpPr>
          <p:nvPr/>
        </p:nvCxnSpPr>
        <p:spPr>
          <a:xfrm flipH="1" flipV="1">
            <a:off x="1958066" y="4210578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79" idx="0"/>
            <a:endCxn id="80" idx="2"/>
          </p:cNvCxnSpPr>
          <p:nvPr/>
        </p:nvCxnSpPr>
        <p:spPr>
          <a:xfrm flipV="1">
            <a:off x="1958066" y="3468637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1650130" y="4906430"/>
            <a:ext cx="615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</a:t>
            </a:r>
            <a:r>
              <a:rPr lang="en-US" i="1" dirty="0">
                <a:latin typeface="Comic Sans MS" panose="030F0702030302020204" pitchFamily="66" charset="0"/>
                <a:cs typeface="CMU Bright Roman"/>
              </a:rPr>
              <a:t> </a:t>
            </a:r>
            <a:r>
              <a:rPr lang="en-US" dirty="0">
                <a:latin typeface="Comic Sans MS" panose="030F0702030302020204" pitchFamily="66" charset="0"/>
                <a:cs typeface="CMU Bright Roman"/>
              </a:rPr>
              <a:t>= 1</a:t>
            </a:r>
          </a:p>
        </p:txBody>
      </p:sp>
    </p:spTree>
    <p:extLst>
      <p:ext uri="{BB962C8B-B14F-4D97-AF65-F5344CB8AC3E}">
        <p14:creationId xmlns:p14="http://schemas.microsoft.com/office/powerpoint/2010/main" val="116167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0" grpId="0" animBg="1"/>
      <p:bldP spid="81" grpId="0" animBg="1"/>
      <p:bldP spid="1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omic Sans MS" panose="030F0702030302020204" pitchFamily="66" charset="0"/>
                <a:cs typeface="CMU Bright SemiBold"/>
              </a:rPr>
              <a:t>Input – Output Scenarios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10464" y="1533645"/>
            <a:ext cx="86909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  <a:cs typeface="CMU Bright SemiBold"/>
              </a:rPr>
              <a:t>Note:</a:t>
            </a:r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 We might deliberately choose to frame our problem as a</a:t>
            </a:r>
          </a:p>
          <a:p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        particular input-output scenario for ease of training or</a:t>
            </a:r>
          </a:p>
          <a:p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        better performance. </a:t>
            </a:r>
          </a:p>
          <a:p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        For example, at each time step, provide previous word as</a:t>
            </a:r>
          </a:p>
          <a:p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        input for image captioning</a:t>
            </a:r>
          </a:p>
          <a:p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        (Single-Multiple to Multiple-Multiple).</a:t>
            </a:r>
          </a:p>
        </p:txBody>
      </p:sp>
    </p:spTree>
    <p:extLst>
      <p:ext uri="{BB962C8B-B14F-4D97-AF65-F5344CB8AC3E}">
        <p14:creationId xmlns:p14="http://schemas.microsoft.com/office/powerpoint/2010/main" val="3425708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omic Sans MS" panose="030F0702030302020204" pitchFamily="66" charset="0"/>
                <a:cs typeface="CMU Bright SemiBold"/>
              </a:rPr>
              <a:t>The Vanilla RNN Forward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9083980"/>
              </p:ext>
            </p:extLst>
          </p:nvPr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2400" imgH="241300" progId="Equation.DSMT4">
                  <p:embed/>
                </p:oleObj>
              </mc:Choice>
              <mc:Fallback>
                <p:oleObj name="Equation" r:id="rId2" imgW="1524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119972"/>
              </p:ext>
            </p:extLst>
          </p:nvPr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2400" imgH="241300" progId="Equation.DSMT4">
                  <p:embed/>
                </p:oleObj>
              </mc:Choice>
              <mc:Fallback>
                <p:oleObj name="Equation" r:id="rId4" imgW="1524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3" name="Group 52"/>
          <p:cNvGrpSpPr/>
          <p:nvPr/>
        </p:nvGrpSpPr>
        <p:grpSpPr>
          <a:xfrm>
            <a:off x="760464" y="1541124"/>
            <a:ext cx="1023307" cy="4484056"/>
            <a:chOff x="760464" y="1306873"/>
            <a:chExt cx="1023307" cy="4484056"/>
          </a:xfrm>
        </p:grpSpPr>
        <p:grpSp>
          <p:nvGrpSpPr>
            <p:cNvPr id="5" name="Group 4"/>
            <p:cNvGrpSpPr/>
            <p:nvPr/>
          </p:nvGrpSpPr>
          <p:grpSpPr>
            <a:xfrm rot="16200000">
              <a:off x="442" y="4007599"/>
              <a:ext cx="2543352" cy="1023307"/>
              <a:chOff x="3280722" y="2449058"/>
              <a:chExt cx="2543352" cy="1023307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endParaRPr>
              </a:p>
            </p:txBody>
          </p:sp>
          <p:sp>
            <p:nvSpPr>
              <p:cNvPr id="34" name="Freeform 33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Arrow Connector 61"/>
              <p:cNvCxnSpPr>
                <a:stCxn id="33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>
                <a:endCxn id="33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>
                <a:endCxn id="33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/>
              <p:cNvSpPr txBox="1"/>
              <p:nvPr/>
            </p:nvSpPr>
            <p:spPr>
              <a:xfrm rot="5400000">
                <a:off x="5468688" y="2805169"/>
                <a:ext cx="37221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omic Sans MS" panose="030F0702030302020204" pitchFamily="66" charset="0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omic Sans MS" panose="030F0702030302020204" pitchFamily="66" charset="0"/>
                    <a:cs typeface="CMU Bright Roman"/>
                  </a:rPr>
                  <a:t>1</a:t>
                </a: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omic Sans MS" panose="030F0702030302020204" pitchFamily="66" charset="0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omic Sans MS" panose="030F0702030302020204" pitchFamily="66" charset="0"/>
                    <a:cs typeface="CMU Bright Roman"/>
                  </a:rPr>
                  <a:t>1  </a:t>
                </a:r>
                <a:r>
                  <a:rPr lang="en-US" sz="1600" i="1" dirty="0">
                    <a:latin typeface="Comic Sans MS" panose="030F0702030302020204" pitchFamily="66" charset="0"/>
                    <a:cs typeface="CMU Bright Roman"/>
                  </a:rPr>
                  <a:t>   h</a:t>
                </a:r>
                <a:r>
                  <a:rPr lang="en-US" sz="1600" i="1" baseline="-25000" dirty="0">
                    <a:latin typeface="Comic Sans MS" panose="030F0702030302020204" pitchFamily="66" charset="0"/>
                    <a:cs typeface="CMU Bright Roman"/>
                  </a:rPr>
                  <a:t>0</a:t>
                </a:r>
              </a:p>
              <a:p>
                <a:pPr algn="just"/>
                <a:endParaRPr lang="en-US" sz="1600" i="1" baseline="-25000" dirty="0">
                  <a:latin typeface="Comic Sans MS" panose="030F0702030302020204" pitchFamily="66" charset="0"/>
                  <a:cs typeface="CMU Bright Roman"/>
                </a:endParaRPr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endParaRPr>
            </a:p>
          </p:txBody>
        </p:sp>
        <p:cxnSp>
          <p:nvCxnSpPr>
            <p:cNvPr id="31" name="Straight Arrow Connector 30"/>
            <p:cNvCxnSpPr>
              <a:stCxn id="164" idx="0"/>
              <a:endCxn id="30" idx="2"/>
            </p:cNvCxnSpPr>
            <p:nvPr/>
          </p:nvCxnSpPr>
          <p:spPr>
            <a:xfrm flipV="1">
              <a:off x="1285853" y="2943060"/>
              <a:ext cx="3390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rPr>
                <a:t>1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109590" y="1978815"/>
              <a:ext cx="3609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omic Sans MS" panose="030F0702030302020204" pitchFamily="66" charset="0"/>
                  <a:cs typeface="CMU Bright Roman"/>
                </a:rPr>
                <a:t>y</a:t>
              </a:r>
              <a:r>
                <a:rPr lang="en-US" sz="1600" i="1" baseline="-25000" dirty="0">
                  <a:latin typeface="Comic Sans MS" panose="030F0702030302020204" pitchFamily="66" charset="0"/>
                  <a:cs typeface="CMU Bright Roman"/>
                </a:rPr>
                <a:t>1</a:t>
              </a:r>
            </a:p>
          </p:txBody>
        </p:sp>
        <p:cxnSp>
          <p:nvCxnSpPr>
            <p:cNvPr id="51" name="Straight Arrow Connector 50"/>
            <p:cNvCxnSpPr>
              <a:stCxn id="50" idx="0"/>
              <a:endCxn id="49" idx="2"/>
            </p:cNvCxnSpPr>
            <p:nvPr/>
          </p:nvCxnSpPr>
          <p:spPr>
            <a:xfrm flipH="1" flipV="1">
              <a:off x="1285853" y="1764470"/>
              <a:ext cx="4235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30" idx="0"/>
              <a:endCxn id="50" idx="2"/>
            </p:cNvCxnSpPr>
            <p:nvPr/>
          </p:nvCxnSpPr>
          <p:spPr>
            <a:xfrm flipV="1">
              <a:off x="1289243" y="2317369"/>
              <a:ext cx="845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2133502" y="1541125"/>
            <a:ext cx="1023307" cy="4484056"/>
            <a:chOff x="760464" y="1306873"/>
            <a:chExt cx="1023307" cy="4484056"/>
          </a:xfrm>
        </p:grpSpPr>
        <p:grpSp>
          <p:nvGrpSpPr>
            <p:cNvPr id="83" name="Group 82"/>
            <p:cNvGrpSpPr/>
            <p:nvPr/>
          </p:nvGrpSpPr>
          <p:grpSpPr>
            <a:xfrm rot="16200000">
              <a:off x="442" y="4007599"/>
              <a:ext cx="2543352" cy="1023307"/>
              <a:chOff x="3280722" y="2449058"/>
              <a:chExt cx="2543352" cy="1023307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endParaRPr>
              </a:p>
            </p:txBody>
          </p:sp>
          <p:sp>
            <p:nvSpPr>
              <p:cNvPr id="92" name="Freeform 91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3" name="Straight Arrow Connector 92"/>
              <p:cNvCxnSpPr>
                <a:stCxn id="91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>
                <a:endCxn id="91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>
                <a:endCxn id="91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TextBox 95"/>
              <p:cNvSpPr txBox="1"/>
              <p:nvPr/>
            </p:nvSpPr>
            <p:spPr>
              <a:xfrm rot="5400000">
                <a:off x="5461474" y="2805169"/>
                <a:ext cx="38664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omic Sans MS" panose="030F0702030302020204" pitchFamily="66" charset="0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omic Sans MS" panose="030F0702030302020204" pitchFamily="66" charset="0"/>
                    <a:cs typeface="CMU Bright Roman"/>
                  </a:rPr>
                  <a:t>2</a:t>
                </a: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omic Sans MS" panose="030F0702030302020204" pitchFamily="66" charset="0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omic Sans MS" panose="030F0702030302020204" pitchFamily="66" charset="0"/>
                    <a:cs typeface="CMU Bright Roman"/>
                  </a:rPr>
                  <a:t>2</a:t>
                </a:r>
                <a:r>
                  <a:rPr lang="en-US" sz="1600" i="1" dirty="0">
                    <a:latin typeface="Comic Sans MS" panose="030F0702030302020204" pitchFamily="66" charset="0"/>
                    <a:cs typeface="CMU Bright Roman"/>
                  </a:rPr>
                  <a:t>     h</a:t>
                </a:r>
                <a:r>
                  <a:rPr lang="en-US" sz="1600" i="1" baseline="-25000" dirty="0">
                    <a:latin typeface="Comic Sans MS" panose="030F0702030302020204" pitchFamily="66" charset="0"/>
                    <a:cs typeface="CMU Bright Roman"/>
                  </a:rPr>
                  <a:t>1</a:t>
                </a:r>
              </a:p>
              <a:p>
                <a:pPr algn="just"/>
                <a:endParaRPr lang="en-US" sz="1600" i="1" baseline="-25000" dirty="0">
                  <a:latin typeface="Comic Sans MS" panose="030F0702030302020204" pitchFamily="66" charset="0"/>
                  <a:cs typeface="CMU Bright Roman"/>
                </a:endParaRPr>
              </a:p>
            </p:txBody>
          </p:sp>
        </p:grpSp>
        <p:sp>
          <p:nvSpPr>
            <p:cNvPr id="84" name="Rectangle 83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endParaRPr>
            </a:p>
          </p:txBody>
        </p:sp>
        <p:cxnSp>
          <p:nvCxnSpPr>
            <p:cNvPr id="85" name="Straight Arrow Connector 84"/>
            <p:cNvCxnSpPr>
              <a:stCxn id="96" idx="0"/>
              <a:endCxn id="84" idx="2"/>
            </p:cNvCxnSpPr>
            <p:nvPr/>
          </p:nvCxnSpPr>
          <p:spPr>
            <a:xfrm flipV="1">
              <a:off x="1285853" y="2943060"/>
              <a:ext cx="3390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rPr>
                <a:t>2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02376" y="1978815"/>
              <a:ext cx="3754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omic Sans MS" panose="030F0702030302020204" pitchFamily="66" charset="0"/>
                  <a:cs typeface="CMU Bright Roman"/>
                </a:rPr>
                <a:t>y</a:t>
              </a:r>
              <a:r>
                <a:rPr lang="en-US" sz="1600" i="1" baseline="-25000" dirty="0">
                  <a:latin typeface="Comic Sans MS" panose="030F0702030302020204" pitchFamily="66" charset="0"/>
                  <a:cs typeface="CMU Bright Roman"/>
                </a:rPr>
                <a:t>2</a:t>
              </a:r>
            </a:p>
          </p:txBody>
        </p:sp>
        <p:cxnSp>
          <p:nvCxnSpPr>
            <p:cNvPr id="88" name="Straight Arrow Connector 87"/>
            <p:cNvCxnSpPr>
              <a:stCxn id="87" idx="0"/>
              <a:endCxn id="86" idx="2"/>
            </p:cNvCxnSpPr>
            <p:nvPr/>
          </p:nvCxnSpPr>
          <p:spPr>
            <a:xfrm flipH="1" flipV="1">
              <a:off x="1285853" y="1764470"/>
              <a:ext cx="4235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84" idx="0"/>
              <a:endCxn id="87" idx="2"/>
            </p:cNvCxnSpPr>
            <p:nvPr/>
          </p:nvCxnSpPr>
          <p:spPr>
            <a:xfrm flipV="1">
              <a:off x="1289243" y="2317369"/>
              <a:ext cx="845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3468037" y="1557577"/>
            <a:ext cx="1023307" cy="4484055"/>
            <a:chOff x="760464" y="1306873"/>
            <a:chExt cx="1023307" cy="4484055"/>
          </a:xfrm>
        </p:grpSpPr>
        <p:grpSp>
          <p:nvGrpSpPr>
            <p:cNvPr id="99" name="Group 98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endParaRPr>
              </a:p>
            </p:txBody>
          </p:sp>
          <p:sp>
            <p:nvSpPr>
              <p:cNvPr id="108" name="Freeform 107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9" name="Straight Arrow Connector 108"/>
              <p:cNvCxnSpPr>
                <a:stCxn id="107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>
                <a:endCxn id="107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endCxn id="107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TextBox 111"/>
              <p:cNvSpPr txBox="1"/>
              <p:nvPr/>
            </p:nvSpPr>
            <p:spPr>
              <a:xfrm rot="5400000">
                <a:off x="5461473" y="2805170"/>
                <a:ext cx="38664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omic Sans MS" panose="030F0702030302020204" pitchFamily="66" charset="0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omic Sans MS" panose="030F0702030302020204" pitchFamily="66" charset="0"/>
                    <a:cs typeface="CMU Bright Roman"/>
                  </a:rPr>
                  <a:t>3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omic Sans MS" panose="030F0702030302020204" pitchFamily="66" charset="0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omic Sans MS" panose="030F0702030302020204" pitchFamily="66" charset="0"/>
                    <a:cs typeface="CMU Bright Roman"/>
                  </a:rPr>
                  <a:t>3</a:t>
                </a:r>
                <a:r>
                  <a:rPr lang="en-US" sz="1600" i="1" dirty="0">
                    <a:latin typeface="Comic Sans MS" panose="030F0702030302020204" pitchFamily="66" charset="0"/>
                    <a:cs typeface="CMU Bright Roman"/>
                  </a:rPr>
                  <a:t>     h</a:t>
                </a:r>
                <a:r>
                  <a:rPr lang="en-US" sz="1600" i="1" baseline="-25000" dirty="0">
                    <a:latin typeface="Comic Sans MS" panose="030F0702030302020204" pitchFamily="66" charset="0"/>
                    <a:cs typeface="CMU Bright Roman"/>
                  </a:rPr>
                  <a:t>2</a:t>
                </a:r>
              </a:p>
              <a:p>
                <a:pPr algn="just"/>
                <a:endParaRPr lang="en-US" sz="1600" i="1" baseline="-25000" dirty="0">
                  <a:latin typeface="Comic Sans MS" panose="030F0702030302020204" pitchFamily="66" charset="0"/>
                  <a:cs typeface="CMU Bright Roman"/>
                </a:endParaRPr>
              </a:p>
            </p:txBody>
          </p:sp>
        </p:grpSp>
        <p:sp>
          <p:nvSpPr>
            <p:cNvPr id="100" name="Rectangle 99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endParaRPr>
            </a:p>
          </p:txBody>
        </p:sp>
        <p:cxnSp>
          <p:nvCxnSpPr>
            <p:cNvPr id="101" name="Straight Arrow Connector 100"/>
            <p:cNvCxnSpPr>
              <a:stCxn id="112" idx="0"/>
              <a:endCxn id="100" idx="2"/>
            </p:cNvCxnSpPr>
            <p:nvPr/>
          </p:nvCxnSpPr>
          <p:spPr>
            <a:xfrm flipV="1">
              <a:off x="1285854" y="2943060"/>
              <a:ext cx="3389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Rectangle 101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rPr>
                <a:t>3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102376" y="1978815"/>
              <a:ext cx="3754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omic Sans MS" panose="030F0702030302020204" pitchFamily="66" charset="0"/>
                  <a:cs typeface="CMU Bright Roman"/>
                </a:rPr>
                <a:t>y</a:t>
              </a:r>
              <a:r>
                <a:rPr lang="en-US" sz="1600" i="1" baseline="-25000" dirty="0">
                  <a:latin typeface="Comic Sans MS" panose="030F0702030302020204" pitchFamily="66" charset="0"/>
                  <a:cs typeface="CMU Bright Roman"/>
                </a:rPr>
                <a:t>3</a:t>
              </a:r>
            </a:p>
          </p:txBody>
        </p:sp>
        <p:cxnSp>
          <p:nvCxnSpPr>
            <p:cNvPr id="104" name="Straight Arrow Connector 103"/>
            <p:cNvCxnSpPr>
              <a:stCxn id="103" idx="0"/>
              <a:endCxn id="102" idx="2"/>
            </p:cNvCxnSpPr>
            <p:nvPr/>
          </p:nvCxnSpPr>
          <p:spPr>
            <a:xfrm flipH="1" flipV="1">
              <a:off x="1285853" y="1764470"/>
              <a:ext cx="4235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100" idx="0"/>
              <a:endCxn id="103" idx="2"/>
            </p:cNvCxnSpPr>
            <p:nvPr/>
          </p:nvCxnSpPr>
          <p:spPr>
            <a:xfrm flipV="1">
              <a:off x="1289243" y="2317369"/>
              <a:ext cx="845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Freeform 116"/>
          <p:cNvSpPr/>
          <p:nvPr/>
        </p:nvSpPr>
        <p:spPr>
          <a:xfrm>
            <a:off x="1430243" y="3476752"/>
            <a:ext cx="1430243" cy="2670005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reeform 121"/>
          <p:cNvSpPr/>
          <p:nvPr/>
        </p:nvSpPr>
        <p:spPr>
          <a:xfrm>
            <a:off x="2800144" y="3469806"/>
            <a:ext cx="1430243" cy="2670005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7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9291030"/>
              </p:ext>
            </p:extLst>
          </p:nvPr>
        </p:nvGraphicFramePr>
        <p:xfrm>
          <a:off x="4712213" y="2169049"/>
          <a:ext cx="2136775" cy="176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84300" imgH="1143000" progId="Equation.DSMT4">
                  <p:embed/>
                </p:oleObj>
              </mc:Choice>
              <mc:Fallback>
                <p:oleObj name="Equation" r:id="rId5" imgW="1384300" imgH="1143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12213" y="2169049"/>
                        <a:ext cx="2136775" cy="176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712213" y="4505200"/>
            <a:ext cx="3974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cs typeface="CMU Bright Roman"/>
              </a:rPr>
              <a:t>“Unfold” network through time by making copies at each time-step</a:t>
            </a:r>
          </a:p>
        </p:txBody>
      </p:sp>
    </p:spTree>
    <p:extLst>
      <p:ext uri="{BB962C8B-B14F-4D97-AF65-F5344CB8AC3E}">
        <p14:creationId xmlns:p14="http://schemas.microsoft.com/office/powerpoint/2010/main" val="72200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122" grpId="0" animBg="1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latin typeface="Comic Sans MS" panose="030F0702030302020204" pitchFamily="66" charset="0"/>
                <a:cs typeface="CMU Bright SemiBold"/>
              </a:rPr>
              <a:t>BackPropagation</a:t>
            </a:r>
            <a:r>
              <a:rPr lang="en-US" sz="4000" dirty="0">
                <a:latin typeface="Comic Sans MS" panose="030F0702030302020204" pitchFamily="66" charset="0"/>
                <a:cs typeface="CMU Bright SemiBold"/>
              </a:rPr>
              <a:t> Refresher</a:t>
            </a:r>
          </a:p>
        </p:txBody>
      </p:sp>
      <p:sp>
        <p:nvSpPr>
          <p:cNvPr id="4" name="Rectangle 3"/>
          <p:cNvSpPr/>
          <p:nvPr/>
        </p:nvSpPr>
        <p:spPr>
          <a:xfrm>
            <a:off x="2208972" y="3778698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f(x;</a:t>
            </a:r>
            <a:r>
              <a:rPr lang="en-US" baseline="-25000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 </a:t>
            </a:r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W)</a:t>
            </a:r>
          </a:p>
        </p:txBody>
      </p:sp>
      <p:cxnSp>
        <p:nvCxnSpPr>
          <p:cNvPr id="7" name="Straight Arrow Connector 6"/>
          <p:cNvCxnSpPr>
            <a:endCxn id="4" idx="2"/>
          </p:cNvCxnSpPr>
          <p:nvPr/>
        </p:nvCxnSpPr>
        <p:spPr>
          <a:xfrm flipH="1" flipV="1">
            <a:off x="3095734" y="4171890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0"/>
          </p:cNvCxnSpPr>
          <p:nvPr/>
        </p:nvCxnSpPr>
        <p:spPr>
          <a:xfrm flipV="1">
            <a:off x="3095734" y="3429949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08850" y="4468586"/>
            <a:ext cx="57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mic Sans MS" panose="030F0702030302020204" pitchFamily="66" charset="0"/>
                <a:cs typeface="CMU Bright Roman"/>
              </a:rPr>
              <a:t>x</a:t>
            </a:r>
            <a:endParaRPr lang="en-US" baseline="-25000" dirty="0">
              <a:latin typeface="Comic Sans MS" panose="030F0702030302020204" pitchFamily="66" charset="0"/>
              <a:cs typeface="CMU Bright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08850" y="3005997"/>
            <a:ext cx="57547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Comic Sans MS" panose="030F0702030302020204" pitchFamily="66" charset="0"/>
                <a:cs typeface="CMU Bright Roman"/>
              </a:rPr>
              <a:t>y</a:t>
            </a:r>
            <a:endParaRPr lang="en-US" baseline="-25000" dirty="0">
              <a:latin typeface="Comic Sans MS" panose="030F0702030302020204" pitchFamily="66" charset="0"/>
              <a:cs typeface="CMU Bright Roman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096590" y="2711868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848252" y="2254271"/>
            <a:ext cx="498388" cy="457597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C</a:t>
            </a:r>
            <a:endParaRPr lang="en-US" baseline="-25000" dirty="0">
              <a:solidFill>
                <a:srgbClr val="000000"/>
              </a:solidFill>
              <a:latin typeface="Comic Sans MS" panose="030F0702030302020204" pitchFamily="66" charset="0"/>
              <a:cs typeface="CMU Bright Roman"/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5627646"/>
              </p:ext>
            </p:extLst>
          </p:nvPr>
        </p:nvGraphicFramePr>
        <p:xfrm>
          <a:off x="4955606" y="3379736"/>
          <a:ext cx="1962150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70000" imgH="749300" progId="Equation.DSMT4">
                  <p:embed/>
                </p:oleObj>
              </mc:Choice>
              <mc:Fallback>
                <p:oleObj name="Equation" r:id="rId2" imgW="1270000" imgH="749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55606" y="3379736"/>
                        <a:ext cx="1962150" cy="1152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8204195"/>
              </p:ext>
            </p:extLst>
          </p:nvPr>
        </p:nvGraphicFramePr>
        <p:xfrm>
          <a:off x="4955606" y="4781444"/>
          <a:ext cx="2354262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24000" imgH="558800" progId="Equation.DSMT4">
                  <p:embed/>
                </p:oleObj>
              </mc:Choice>
              <mc:Fallback>
                <p:oleObj name="Equation" r:id="rId4" imgW="1524000" imgH="55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55606" y="4781444"/>
                        <a:ext cx="2354262" cy="860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0636306"/>
              </p:ext>
            </p:extLst>
          </p:nvPr>
        </p:nvGraphicFramePr>
        <p:xfrm>
          <a:off x="4955606" y="1952625"/>
          <a:ext cx="1960562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70000" imgH="533400" progId="Equation.DSMT4">
                  <p:embed/>
                </p:oleObj>
              </mc:Choice>
              <mc:Fallback>
                <p:oleObj name="Equation" r:id="rId6" imgW="1270000" imgH="533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55606" y="1952625"/>
                        <a:ext cx="1960562" cy="817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538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omic Sans MS" panose="030F0702030302020204" pitchFamily="66" charset="0"/>
                <a:cs typeface="CMU Bright SemiBold"/>
              </a:rPr>
              <a:t>Multiple Layers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2208972" y="5104152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f</a:t>
            </a:r>
            <a:r>
              <a:rPr lang="en-US" baseline="-25000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1</a:t>
            </a:r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(x;</a:t>
            </a:r>
            <a:r>
              <a:rPr lang="en-US" baseline="-25000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 </a:t>
            </a:r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W</a:t>
            </a:r>
            <a:r>
              <a:rPr lang="en-US" baseline="-25000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1</a:t>
            </a:r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)</a:t>
            </a:r>
          </a:p>
        </p:txBody>
      </p:sp>
      <p:cxnSp>
        <p:nvCxnSpPr>
          <p:cNvPr id="7" name="Straight Arrow Connector 6"/>
          <p:cNvCxnSpPr>
            <a:endCxn id="4" idx="2"/>
          </p:cNvCxnSpPr>
          <p:nvPr/>
        </p:nvCxnSpPr>
        <p:spPr>
          <a:xfrm flipH="1" flipV="1">
            <a:off x="3095734" y="5497344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0"/>
          </p:cNvCxnSpPr>
          <p:nvPr/>
        </p:nvCxnSpPr>
        <p:spPr>
          <a:xfrm flipV="1">
            <a:off x="3095734" y="4755403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08850" y="5794040"/>
            <a:ext cx="57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mic Sans MS" panose="030F0702030302020204" pitchFamily="66" charset="0"/>
                <a:cs typeface="CMU Bright Roman"/>
              </a:rPr>
              <a:t>x</a:t>
            </a:r>
            <a:endParaRPr lang="en-US" baseline="-25000" dirty="0">
              <a:latin typeface="Comic Sans MS" panose="030F0702030302020204" pitchFamily="66" charset="0"/>
              <a:cs typeface="CMU Bright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08850" y="4331451"/>
            <a:ext cx="57547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Comic Sans MS" panose="030F0702030302020204" pitchFamily="66" charset="0"/>
                <a:cs typeface="CMU Bright Roman"/>
              </a:rPr>
              <a:t>y</a:t>
            </a:r>
            <a:r>
              <a:rPr lang="en-US" baseline="-25000" dirty="0">
                <a:latin typeface="Comic Sans MS" panose="030F0702030302020204" pitchFamily="66" charset="0"/>
                <a:cs typeface="CMU Bright Roman"/>
              </a:rPr>
              <a:t>1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096590" y="2545444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848252" y="2087847"/>
            <a:ext cx="498388" cy="457597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C</a:t>
            </a:r>
            <a:endParaRPr lang="en-US" baseline="-25000" dirty="0">
              <a:solidFill>
                <a:srgbClr val="000000"/>
              </a:solidFill>
              <a:latin typeface="Comic Sans MS" panose="030F0702030302020204" pitchFamily="66" charset="0"/>
              <a:cs typeface="CMU Bright Roman"/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4529264"/>
              </p:ext>
            </p:extLst>
          </p:nvPr>
        </p:nvGraphicFramePr>
        <p:xfrm>
          <a:off x="4848225" y="3034052"/>
          <a:ext cx="2178050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09700" imgH="1346200" progId="Equation.DSMT4">
                  <p:embed/>
                </p:oleObj>
              </mc:Choice>
              <mc:Fallback>
                <p:oleObj name="Equation" r:id="rId3" imgW="1409700" imgH="1346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48225" y="3034052"/>
                        <a:ext cx="2178050" cy="207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2210684" y="3663638"/>
            <a:ext cx="1773524" cy="393192"/>
          </a:xfrm>
          <a:prstGeom prst="rect">
            <a:avLst/>
          </a:prstGeom>
          <a:solidFill>
            <a:schemeClr val="accent3">
              <a:lumMod val="75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f</a:t>
            </a:r>
            <a:r>
              <a:rPr lang="en-US" baseline="-25000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2</a:t>
            </a:r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(y</a:t>
            </a:r>
            <a:r>
              <a:rPr lang="en-US" baseline="-25000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1</a:t>
            </a:r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;</a:t>
            </a:r>
            <a:r>
              <a:rPr lang="en-US" baseline="-25000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 </a:t>
            </a:r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W</a:t>
            </a:r>
            <a:r>
              <a:rPr lang="en-US" baseline="-25000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2</a:t>
            </a:r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)</a:t>
            </a:r>
          </a:p>
        </p:txBody>
      </p:sp>
      <p:cxnSp>
        <p:nvCxnSpPr>
          <p:cNvPr id="17" name="Straight Arrow Connector 16"/>
          <p:cNvCxnSpPr>
            <a:stCxn id="16" idx="0"/>
          </p:cNvCxnSpPr>
          <p:nvPr/>
        </p:nvCxnSpPr>
        <p:spPr>
          <a:xfrm flipV="1">
            <a:off x="3097446" y="3314889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810562" y="2890937"/>
            <a:ext cx="57547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Comic Sans MS" panose="030F0702030302020204" pitchFamily="66" charset="0"/>
                <a:cs typeface="CMU Bright Roman"/>
              </a:rPr>
              <a:t>y</a:t>
            </a:r>
            <a:r>
              <a:rPr lang="en-US" baseline="-25000" dirty="0">
                <a:latin typeface="Comic Sans MS" panose="030F0702030302020204" pitchFamily="66" charset="0"/>
                <a:cs typeface="CMU Bright Roman"/>
              </a:rPr>
              <a:t>2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3094022" y="4056830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736814"/>
              </p:ext>
            </p:extLst>
          </p:nvPr>
        </p:nvGraphicFramePr>
        <p:xfrm>
          <a:off x="4897438" y="1331193"/>
          <a:ext cx="2116137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71600" imgH="825500" progId="Equation.DSMT4">
                  <p:embed/>
                </p:oleObj>
              </mc:Choice>
              <mc:Fallback>
                <p:oleObj name="Equation" r:id="rId5" imgW="1371600" imgH="825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97438" y="1331193"/>
                        <a:ext cx="2116137" cy="1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371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latin typeface="Comic Sans MS" panose="030F0702030302020204" pitchFamily="66" charset="0"/>
                <a:cs typeface="CMU Bright SemiBold"/>
              </a:rPr>
              <a:t>Chain Rule for Gradient Computation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2208972" y="5104152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f</a:t>
            </a:r>
            <a:r>
              <a:rPr lang="en-US" baseline="-25000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1</a:t>
            </a:r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(x;</a:t>
            </a:r>
            <a:r>
              <a:rPr lang="en-US" baseline="-25000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 </a:t>
            </a:r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W</a:t>
            </a:r>
            <a:r>
              <a:rPr lang="en-US" baseline="-25000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1</a:t>
            </a:r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)</a:t>
            </a:r>
          </a:p>
        </p:txBody>
      </p:sp>
      <p:cxnSp>
        <p:nvCxnSpPr>
          <p:cNvPr id="7" name="Straight Arrow Connector 6"/>
          <p:cNvCxnSpPr>
            <a:endCxn id="4" idx="2"/>
          </p:cNvCxnSpPr>
          <p:nvPr/>
        </p:nvCxnSpPr>
        <p:spPr>
          <a:xfrm flipH="1" flipV="1">
            <a:off x="3095734" y="5497344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0"/>
          </p:cNvCxnSpPr>
          <p:nvPr/>
        </p:nvCxnSpPr>
        <p:spPr>
          <a:xfrm flipV="1">
            <a:off x="3095734" y="4755403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08850" y="5794040"/>
            <a:ext cx="57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mic Sans MS" panose="030F0702030302020204" pitchFamily="66" charset="0"/>
                <a:cs typeface="CMU Bright Roman"/>
              </a:rPr>
              <a:t>x</a:t>
            </a:r>
            <a:endParaRPr lang="en-US" baseline="-25000" dirty="0">
              <a:latin typeface="Comic Sans MS" panose="030F0702030302020204" pitchFamily="66" charset="0"/>
              <a:cs typeface="CMU Bright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08850" y="4331451"/>
            <a:ext cx="57547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Comic Sans MS" panose="030F0702030302020204" pitchFamily="66" charset="0"/>
                <a:cs typeface="CMU Bright Roman"/>
              </a:rPr>
              <a:t>y</a:t>
            </a:r>
            <a:r>
              <a:rPr lang="en-US" baseline="-25000" dirty="0">
                <a:latin typeface="Comic Sans MS" panose="030F0702030302020204" pitchFamily="66" charset="0"/>
                <a:cs typeface="CMU Bright Roman"/>
              </a:rPr>
              <a:t>1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096590" y="2545444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848252" y="2087847"/>
            <a:ext cx="498388" cy="457597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C</a:t>
            </a:r>
            <a:endParaRPr lang="en-US" baseline="-25000" dirty="0">
              <a:solidFill>
                <a:srgbClr val="000000"/>
              </a:solidFill>
              <a:latin typeface="Comic Sans MS" panose="030F0702030302020204" pitchFamily="66" charset="0"/>
              <a:cs typeface="CMU Bright Roman"/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7114330"/>
              </p:ext>
            </p:extLst>
          </p:nvPr>
        </p:nvGraphicFramePr>
        <p:xfrm>
          <a:off x="4946650" y="4612280"/>
          <a:ext cx="2452688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87500" imgH="584200" progId="Equation.DSMT4">
                  <p:embed/>
                </p:oleObj>
              </mc:Choice>
              <mc:Fallback>
                <p:oleObj name="Equation" r:id="rId3" imgW="1587500" imgH="584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46650" y="4612280"/>
                        <a:ext cx="2452688" cy="89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2210684" y="3663638"/>
            <a:ext cx="1773524" cy="393192"/>
          </a:xfrm>
          <a:prstGeom prst="rect">
            <a:avLst/>
          </a:prstGeom>
          <a:solidFill>
            <a:schemeClr val="accent3">
              <a:lumMod val="75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f</a:t>
            </a:r>
            <a:r>
              <a:rPr lang="en-US" baseline="-25000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2</a:t>
            </a:r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(y</a:t>
            </a:r>
            <a:r>
              <a:rPr lang="en-US" baseline="-25000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1</a:t>
            </a:r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;</a:t>
            </a:r>
            <a:r>
              <a:rPr lang="en-US" baseline="-25000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 </a:t>
            </a:r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W</a:t>
            </a:r>
            <a:r>
              <a:rPr lang="en-US" baseline="-25000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2</a:t>
            </a:r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)</a:t>
            </a:r>
          </a:p>
        </p:txBody>
      </p:sp>
      <p:cxnSp>
        <p:nvCxnSpPr>
          <p:cNvPr id="17" name="Straight Arrow Connector 16"/>
          <p:cNvCxnSpPr>
            <a:stCxn id="16" idx="0"/>
          </p:cNvCxnSpPr>
          <p:nvPr/>
        </p:nvCxnSpPr>
        <p:spPr>
          <a:xfrm flipV="1">
            <a:off x="3097446" y="3314889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810562" y="2890937"/>
            <a:ext cx="57547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Comic Sans MS" panose="030F0702030302020204" pitchFamily="66" charset="0"/>
                <a:cs typeface="CMU Bright Roman"/>
              </a:rPr>
              <a:t>y</a:t>
            </a:r>
            <a:r>
              <a:rPr lang="en-US" baseline="-25000" dirty="0">
                <a:latin typeface="Comic Sans MS" panose="030F0702030302020204" pitchFamily="66" charset="0"/>
                <a:cs typeface="CMU Bright Roman"/>
              </a:rPr>
              <a:t>2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3094022" y="4056830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959606"/>
              </p:ext>
            </p:extLst>
          </p:nvPr>
        </p:nvGraphicFramePr>
        <p:xfrm>
          <a:off x="4946650" y="2684463"/>
          <a:ext cx="1884363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19200" imgH="520700" progId="Equation.DSMT4">
                  <p:embed/>
                </p:oleObj>
              </mc:Choice>
              <mc:Fallback>
                <p:oleObj name="Equation" r:id="rId5" imgW="1219200" imgH="520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46650" y="2684463"/>
                        <a:ext cx="1884363" cy="801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5161639"/>
              </p:ext>
            </p:extLst>
          </p:nvPr>
        </p:nvGraphicFramePr>
        <p:xfrm>
          <a:off x="4897438" y="3533292"/>
          <a:ext cx="2530475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638300" imgH="584200" progId="Equation.DSMT4">
                  <p:embed/>
                </p:oleObj>
              </mc:Choice>
              <mc:Fallback>
                <p:oleObj name="Equation" r:id="rId7" imgW="1638300" imgH="584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97438" y="3533292"/>
                        <a:ext cx="2530475" cy="89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943049" y="6456100"/>
            <a:ext cx="3291286" cy="369332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cs typeface="CMU Bright Roman"/>
              </a:rPr>
              <a:t>Application of the Chain Rule</a:t>
            </a:r>
          </a:p>
        </p:txBody>
      </p:sp>
      <p:sp>
        <p:nvSpPr>
          <p:cNvPr id="6" name="Freeform 5"/>
          <p:cNvSpPr/>
          <p:nvPr/>
        </p:nvSpPr>
        <p:spPr>
          <a:xfrm>
            <a:off x="5029619" y="6502480"/>
            <a:ext cx="1454573" cy="288023"/>
          </a:xfrm>
          <a:custGeom>
            <a:avLst/>
            <a:gdLst>
              <a:gd name="connsiteX0" fmla="*/ 0 w 1454573"/>
              <a:gd name="connsiteY0" fmla="*/ 162834 h 288023"/>
              <a:gd name="connsiteX1" fmla="*/ 824981 w 1454573"/>
              <a:gd name="connsiteY1" fmla="*/ 282245 h 288023"/>
              <a:gd name="connsiteX2" fmla="*/ 1454573 w 1454573"/>
              <a:gd name="connsiteY2" fmla="*/ 0 h 288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4573" h="288023">
                <a:moveTo>
                  <a:pt x="0" y="162834"/>
                </a:moveTo>
                <a:cubicBezTo>
                  <a:pt x="291276" y="236109"/>
                  <a:pt x="582552" y="309384"/>
                  <a:pt x="824981" y="282245"/>
                </a:cubicBezTo>
                <a:cubicBezTo>
                  <a:pt x="1067410" y="255106"/>
                  <a:pt x="1454573" y="0"/>
                  <a:pt x="1454573" y="0"/>
                </a:cubicBezTo>
              </a:path>
            </a:pathLst>
          </a:custGeom>
          <a:ln w="3810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0073406"/>
              </p:ext>
            </p:extLst>
          </p:nvPr>
        </p:nvGraphicFramePr>
        <p:xfrm>
          <a:off x="4897438" y="1331193"/>
          <a:ext cx="2116137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371600" imgH="825500" progId="Equation.DSMT4">
                  <p:embed/>
                </p:oleObj>
              </mc:Choice>
              <mc:Fallback>
                <p:oleObj name="Equation" r:id="rId9" imgW="1371600" imgH="825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97438" y="1331193"/>
                        <a:ext cx="2116137" cy="1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4797004"/>
              </p:ext>
            </p:extLst>
          </p:nvPr>
        </p:nvGraphicFramePr>
        <p:xfrm>
          <a:off x="5527946" y="5568913"/>
          <a:ext cx="2687638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739900" imgH="584200" progId="Equation.DSMT4">
                  <p:embed/>
                </p:oleObj>
              </mc:Choice>
              <mc:Fallback>
                <p:oleObj name="Equation" r:id="rId11" imgW="1739900" imgH="584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527946" y="5568913"/>
                        <a:ext cx="2687638" cy="89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980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latin typeface="Comic Sans MS" panose="030F0702030302020204" pitchFamily="66" charset="0"/>
                <a:cs typeface="CMU Bright SemiBold"/>
              </a:rPr>
              <a:t>Chain Rule for Gradient Computation</a:t>
            </a: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3280263"/>
              </p:ext>
            </p:extLst>
          </p:nvPr>
        </p:nvGraphicFramePr>
        <p:xfrm>
          <a:off x="3127375" y="3364270"/>
          <a:ext cx="5710238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695700" imgH="520700" progId="Equation.DSMT4">
                  <p:embed/>
                </p:oleObj>
              </mc:Choice>
              <mc:Fallback>
                <p:oleObj name="Equation" r:id="rId3" imgW="3695700" imgH="520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27375" y="3364270"/>
                        <a:ext cx="5710238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8301173"/>
              </p:ext>
            </p:extLst>
          </p:nvPr>
        </p:nvGraphicFramePr>
        <p:xfrm>
          <a:off x="3127375" y="4291881"/>
          <a:ext cx="5592762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619500" imgH="520700" progId="Equation.DSMT4">
                  <p:embed/>
                </p:oleObj>
              </mc:Choice>
              <mc:Fallback>
                <p:oleObj name="Equation" r:id="rId5" imgW="3619500" imgH="520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27375" y="4291881"/>
                        <a:ext cx="5592762" cy="801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350897"/>
              </p:ext>
            </p:extLst>
          </p:nvPr>
        </p:nvGraphicFramePr>
        <p:xfrm>
          <a:off x="6056371" y="5353460"/>
          <a:ext cx="2471737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600200" imgH="558800" progId="Equation.DSMT4">
                  <p:embed/>
                </p:oleObj>
              </mc:Choice>
              <mc:Fallback>
                <p:oleObj name="Equation" r:id="rId7" imgW="1600200" imgH="55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56371" y="5353460"/>
                        <a:ext cx="2471737" cy="860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9957291"/>
              </p:ext>
            </p:extLst>
          </p:nvPr>
        </p:nvGraphicFramePr>
        <p:xfrm>
          <a:off x="3127375" y="5353460"/>
          <a:ext cx="2668588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727200" imgH="558800" progId="Equation.DSMT4">
                  <p:embed/>
                </p:oleObj>
              </mc:Choice>
              <mc:Fallback>
                <p:oleObj name="Equation" r:id="rId9" imgW="1727200" imgH="55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127375" y="5353460"/>
                        <a:ext cx="2668588" cy="860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949789" y="3178733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f(x;</a:t>
            </a:r>
            <a:r>
              <a:rPr lang="en-US" baseline="-25000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 </a:t>
            </a:r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W)</a:t>
            </a:r>
          </a:p>
        </p:txBody>
      </p:sp>
      <p:cxnSp>
        <p:nvCxnSpPr>
          <p:cNvPr id="16" name="Straight Arrow Connector 15"/>
          <p:cNvCxnSpPr>
            <a:endCxn id="15" idx="2"/>
          </p:cNvCxnSpPr>
          <p:nvPr/>
        </p:nvCxnSpPr>
        <p:spPr>
          <a:xfrm flipH="1" flipV="1">
            <a:off x="1836551" y="3571925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5" idx="0"/>
          </p:cNvCxnSpPr>
          <p:nvPr/>
        </p:nvCxnSpPr>
        <p:spPr>
          <a:xfrm flipV="1">
            <a:off x="1836551" y="2829984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49667" y="3868621"/>
            <a:ext cx="57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mic Sans MS" panose="030F0702030302020204" pitchFamily="66" charset="0"/>
                <a:cs typeface="CMU Bright Roman"/>
              </a:rPr>
              <a:t>x</a:t>
            </a:r>
            <a:endParaRPr lang="en-US" baseline="-25000" dirty="0">
              <a:latin typeface="Comic Sans MS" panose="030F0702030302020204" pitchFamily="66" charset="0"/>
              <a:cs typeface="CMU Bright Roman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49667" y="2406032"/>
            <a:ext cx="57547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Comic Sans MS" panose="030F0702030302020204" pitchFamily="66" charset="0"/>
                <a:cs typeface="CMU Bright Roman"/>
              </a:rPr>
              <a:t>y</a:t>
            </a:r>
            <a:endParaRPr lang="en-US" baseline="-25000" dirty="0">
              <a:latin typeface="Comic Sans MS" panose="030F0702030302020204" pitchFamily="66" charset="0"/>
              <a:cs typeface="CMU Bright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95993" y="2248194"/>
            <a:ext cx="44294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omic Sans MS" panose="030F0702030302020204" pitchFamily="66" charset="0"/>
                <a:cs typeface="CMU Bright Roman"/>
              </a:rPr>
              <a:t>We are interested in computing:</a:t>
            </a: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3171708"/>
              </p:ext>
            </p:extLst>
          </p:nvPr>
        </p:nvGraphicFramePr>
        <p:xfrm>
          <a:off x="6978685" y="2078183"/>
          <a:ext cx="1668462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79500" imgH="520700" progId="Equation.DSMT4">
                  <p:embed/>
                </p:oleObj>
              </mc:Choice>
              <mc:Fallback>
                <p:oleObj name="Equation" r:id="rId11" imgW="1079500" imgH="520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78685" y="2078183"/>
                        <a:ext cx="1668462" cy="80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2995993" y="2829984"/>
            <a:ext cx="35926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omic Sans MS" panose="030F0702030302020204" pitchFamily="66" charset="0"/>
                <a:cs typeface="CMU Bright Roman"/>
              </a:rPr>
              <a:t>Intrinsic to the layer are: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06124" y="1545028"/>
            <a:ext cx="9797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omic Sans MS" panose="030F0702030302020204" pitchFamily="66" charset="0"/>
                <a:cs typeface="CMU Bright Roman"/>
              </a:rPr>
              <a:t>Given:</a:t>
            </a: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7896833"/>
              </p:ext>
            </p:extLst>
          </p:nvPr>
        </p:nvGraphicFramePr>
        <p:xfrm>
          <a:off x="3926362" y="1389063"/>
          <a:ext cx="785813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08000" imgH="558800" progId="Equation.DSMT4">
                  <p:embed/>
                </p:oleObj>
              </mc:Choice>
              <mc:Fallback>
                <p:oleObj name="Equation" r:id="rId13" imgW="508000" imgH="55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926362" y="1389063"/>
                        <a:ext cx="785813" cy="860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9098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1" grpId="0"/>
      <p:bldP spid="2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latin typeface="Comic Sans MS" panose="030F0702030302020204" pitchFamily="66" charset="0"/>
                <a:cs typeface="CMU Bright SemiBold"/>
              </a:rPr>
              <a:t>Chain Rule for Gradient Computation</a:t>
            </a: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5802899"/>
              </p:ext>
            </p:extLst>
          </p:nvPr>
        </p:nvGraphicFramePr>
        <p:xfrm>
          <a:off x="3127375" y="3364270"/>
          <a:ext cx="5710238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695700" imgH="520700" progId="Equation.DSMT4">
                  <p:embed/>
                </p:oleObj>
              </mc:Choice>
              <mc:Fallback>
                <p:oleObj name="Equation" r:id="rId3" imgW="3695700" imgH="520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27375" y="3364270"/>
                        <a:ext cx="5710238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6201391"/>
              </p:ext>
            </p:extLst>
          </p:nvPr>
        </p:nvGraphicFramePr>
        <p:xfrm>
          <a:off x="3127375" y="4291881"/>
          <a:ext cx="5592762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619500" imgH="520700" progId="Equation.DSMT4">
                  <p:embed/>
                </p:oleObj>
              </mc:Choice>
              <mc:Fallback>
                <p:oleObj name="Equation" r:id="rId5" imgW="3619500" imgH="520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27375" y="4291881"/>
                        <a:ext cx="5592762" cy="801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2865519"/>
              </p:ext>
            </p:extLst>
          </p:nvPr>
        </p:nvGraphicFramePr>
        <p:xfrm>
          <a:off x="6056371" y="5353460"/>
          <a:ext cx="2471737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600200" imgH="558800" progId="Equation.DSMT4">
                  <p:embed/>
                </p:oleObj>
              </mc:Choice>
              <mc:Fallback>
                <p:oleObj name="Equation" r:id="rId7" imgW="1600200" imgH="55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56371" y="5353460"/>
                        <a:ext cx="2471737" cy="860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5480535"/>
              </p:ext>
            </p:extLst>
          </p:nvPr>
        </p:nvGraphicFramePr>
        <p:xfrm>
          <a:off x="3127375" y="5353460"/>
          <a:ext cx="2668588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727200" imgH="558800" progId="Equation.DSMT4">
                  <p:embed/>
                </p:oleObj>
              </mc:Choice>
              <mc:Fallback>
                <p:oleObj name="Equation" r:id="rId9" imgW="1727200" imgH="55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127375" y="5353460"/>
                        <a:ext cx="2668588" cy="860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95993" y="2248194"/>
            <a:ext cx="44294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omic Sans MS" panose="030F0702030302020204" pitchFamily="66" charset="0"/>
                <a:cs typeface="CMU Bright Roman"/>
              </a:rPr>
              <a:t>We are interested in computing:</a:t>
            </a: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8643438"/>
              </p:ext>
            </p:extLst>
          </p:nvPr>
        </p:nvGraphicFramePr>
        <p:xfrm>
          <a:off x="6978685" y="2078183"/>
          <a:ext cx="1668462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79500" imgH="520700" progId="Equation.DSMT4">
                  <p:embed/>
                </p:oleObj>
              </mc:Choice>
              <mc:Fallback>
                <p:oleObj name="Equation" r:id="rId11" imgW="1079500" imgH="520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78685" y="2078183"/>
                        <a:ext cx="1668462" cy="80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2995993" y="2829984"/>
            <a:ext cx="35926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omic Sans MS" panose="030F0702030302020204" pitchFamily="66" charset="0"/>
                <a:cs typeface="CMU Bright Roman"/>
              </a:rPr>
              <a:t>Intrinsic to the layer are: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06124" y="1545028"/>
            <a:ext cx="9797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omic Sans MS" panose="030F0702030302020204" pitchFamily="66" charset="0"/>
                <a:cs typeface="CMU Bright Roman"/>
              </a:rPr>
              <a:t>Given:</a:t>
            </a: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0487107"/>
              </p:ext>
            </p:extLst>
          </p:nvPr>
        </p:nvGraphicFramePr>
        <p:xfrm>
          <a:off x="3926362" y="1389063"/>
          <a:ext cx="785813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08000" imgH="558800" progId="Equation.DSMT4">
                  <p:embed/>
                </p:oleObj>
              </mc:Choice>
              <mc:Fallback>
                <p:oleObj name="Equation" r:id="rId13" imgW="508000" imgH="55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926362" y="1389063"/>
                        <a:ext cx="785813" cy="860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/>
          <p:cNvSpPr/>
          <p:nvPr/>
        </p:nvSpPr>
        <p:spPr>
          <a:xfrm>
            <a:off x="949789" y="3178733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f(x;</a:t>
            </a:r>
            <a:r>
              <a:rPr lang="en-US" baseline="-25000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 </a:t>
            </a:r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W)</a:t>
            </a:r>
          </a:p>
        </p:txBody>
      </p:sp>
      <p:cxnSp>
        <p:nvCxnSpPr>
          <p:cNvPr id="25" name="Straight Arrow Connector 24"/>
          <p:cNvCxnSpPr>
            <a:endCxn id="24" idx="2"/>
          </p:cNvCxnSpPr>
          <p:nvPr/>
        </p:nvCxnSpPr>
        <p:spPr>
          <a:xfrm flipH="1" flipV="1">
            <a:off x="1836551" y="3571925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4" idx="0"/>
          </p:cNvCxnSpPr>
          <p:nvPr/>
        </p:nvCxnSpPr>
        <p:spPr>
          <a:xfrm flipV="1">
            <a:off x="1836551" y="2829984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" y="6309151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mic Sans MS" panose="030F0702030302020204" pitchFamily="66" charset="0"/>
                <a:cs typeface="CMU Bright Roman"/>
              </a:rPr>
              <a:t>Equations for common layers: </a:t>
            </a:r>
            <a:r>
              <a:rPr lang="en-US" dirty="0">
                <a:latin typeface="Comic Sans MS" panose="030F0702030302020204" pitchFamily="66" charset="0"/>
                <a:cs typeface="CMU Bright Roman"/>
                <a:hlinkClick r:id="rId15"/>
              </a:rPr>
              <a:t>http://arunmallya.github.io/writeups/nn/backprop.html</a:t>
            </a:r>
            <a:endParaRPr lang="en-US" dirty="0">
              <a:latin typeface="Comic Sans MS" panose="030F0702030302020204" pitchFamily="66" charset="0"/>
              <a:cs typeface="CMU Bright Roman"/>
            </a:endParaRPr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757084"/>
              </p:ext>
            </p:extLst>
          </p:nvPr>
        </p:nvGraphicFramePr>
        <p:xfrm>
          <a:off x="1445294" y="1971147"/>
          <a:ext cx="784225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508000" imgH="558800" progId="Equation.DSMT4">
                  <p:embed/>
                </p:oleObj>
              </mc:Choice>
              <mc:Fallback>
                <p:oleObj name="Equation" r:id="rId16" imgW="508000" imgH="55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445294" y="1971147"/>
                        <a:ext cx="784225" cy="858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7673209"/>
              </p:ext>
            </p:extLst>
          </p:nvPr>
        </p:nvGraphicFramePr>
        <p:xfrm>
          <a:off x="1444625" y="3906838"/>
          <a:ext cx="784225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508000" imgH="520700" progId="Equation.DSMT4">
                  <p:embed/>
                </p:oleObj>
              </mc:Choice>
              <mc:Fallback>
                <p:oleObj name="Equation" r:id="rId18" imgW="508000" imgH="520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444625" y="3906838"/>
                        <a:ext cx="784225" cy="801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3280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latin typeface="Comic Sans MS" panose="030F0702030302020204" pitchFamily="66" charset="0"/>
                <a:cs typeface="CMU Bright SemiBold"/>
              </a:rPr>
              <a:t>Extension to Computational Graphs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49789" y="3178733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f(x;</a:t>
            </a:r>
            <a:r>
              <a:rPr lang="en-US" baseline="-25000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 </a:t>
            </a:r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W)</a:t>
            </a:r>
          </a:p>
        </p:txBody>
      </p:sp>
      <p:cxnSp>
        <p:nvCxnSpPr>
          <p:cNvPr id="23" name="Straight Arrow Connector 22"/>
          <p:cNvCxnSpPr>
            <a:endCxn id="22" idx="2"/>
          </p:cNvCxnSpPr>
          <p:nvPr/>
        </p:nvCxnSpPr>
        <p:spPr>
          <a:xfrm flipH="1" flipV="1">
            <a:off x="1836551" y="3571925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2" idx="0"/>
          </p:cNvCxnSpPr>
          <p:nvPr/>
        </p:nvCxnSpPr>
        <p:spPr>
          <a:xfrm flipV="1">
            <a:off x="1836551" y="2829984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729881" y="2757571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f</a:t>
            </a:r>
            <a:r>
              <a:rPr lang="en-US" baseline="-25000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1</a:t>
            </a:r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(y;</a:t>
            </a:r>
            <a:r>
              <a:rPr lang="en-US" baseline="-25000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 </a:t>
            </a:r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W</a:t>
            </a:r>
            <a:r>
              <a:rPr lang="en-US" baseline="-25000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1</a:t>
            </a:r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)</a:t>
            </a:r>
          </a:p>
        </p:txBody>
      </p:sp>
      <p:cxnSp>
        <p:nvCxnSpPr>
          <p:cNvPr id="15" name="Straight Arrow Connector 14"/>
          <p:cNvCxnSpPr>
            <a:endCxn id="14" idx="2"/>
          </p:cNvCxnSpPr>
          <p:nvPr/>
        </p:nvCxnSpPr>
        <p:spPr>
          <a:xfrm flipH="1" flipV="1">
            <a:off x="4616643" y="3150763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4" idx="0"/>
          </p:cNvCxnSpPr>
          <p:nvPr/>
        </p:nvCxnSpPr>
        <p:spPr>
          <a:xfrm flipV="1">
            <a:off x="4616643" y="2408822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919622" y="2757571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f</a:t>
            </a:r>
            <a:r>
              <a:rPr lang="en-US" baseline="-25000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2</a:t>
            </a:r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(y;</a:t>
            </a:r>
            <a:r>
              <a:rPr lang="en-US" baseline="-25000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 </a:t>
            </a:r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W</a:t>
            </a:r>
            <a:r>
              <a:rPr lang="en-US" baseline="-25000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2</a:t>
            </a:r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)</a:t>
            </a:r>
          </a:p>
        </p:txBody>
      </p:sp>
      <p:cxnSp>
        <p:nvCxnSpPr>
          <p:cNvPr id="20" name="Straight Arrow Connector 19"/>
          <p:cNvCxnSpPr>
            <a:endCxn id="19" idx="2"/>
          </p:cNvCxnSpPr>
          <p:nvPr/>
        </p:nvCxnSpPr>
        <p:spPr>
          <a:xfrm flipH="1" flipV="1">
            <a:off x="6806384" y="3150763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9" idx="0"/>
          </p:cNvCxnSpPr>
          <p:nvPr/>
        </p:nvCxnSpPr>
        <p:spPr>
          <a:xfrm flipV="1">
            <a:off x="6806384" y="2408822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824751" y="4954075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f(x;</a:t>
            </a:r>
            <a:r>
              <a:rPr lang="en-US" baseline="-25000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 </a:t>
            </a:r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W)</a:t>
            </a:r>
          </a:p>
        </p:txBody>
      </p:sp>
      <p:cxnSp>
        <p:nvCxnSpPr>
          <p:cNvPr id="30" name="Straight Arrow Connector 29"/>
          <p:cNvCxnSpPr>
            <a:endCxn id="29" idx="2"/>
          </p:cNvCxnSpPr>
          <p:nvPr/>
        </p:nvCxnSpPr>
        <p:spPr>
          <a:xfrm flipH="1" flipV="1">
            <a:off x="5711513" y="5347267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9" idx="0"/>
          </p:cNvCxnSpPr>
          <p:nvPr/>
        </p:nvCxnSpPr>
        <p:spPr>
          <a:xfrm flipH="1" flipV="1">
            <a:off x="4616643" y="4287363"/>
            <a:ext cx="1094870" cy="666712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9" idx="0"/>
          </p:cNvCxnSpPr>
          <p:nvPr/>
        </p:nvCxnSpPr>
        <p:spPr>
          <a:xfrm flipV="1">
            <a:off x="5711513" y="4287363"/>
            <a:ext cx="1094871" cy="666712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548811" y="3878621"/>
            <a:ext cx="57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mic Sans MS" panose="030F0702030302020204" pitchFamily="66" charset="0"/>
                <a:cs typeface="CMU Bright Roman"/>
              </a:rPr>
              <a:t>x</a:t>
            </a:r>
            <a:endParaRPr lang="en-US" baseline="-25000" dirty="0">
              <a:latin typeface="Comic Sans MS" panose="030F0702030302020204" pitchFamily="66" charset="0"/>
              <a:cs typeface="CMU Bright Roman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548811" y="2388239"/>
            <a:ext cx="57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mic Sans MS" panose="030F0702030302020204" pitchFamily="66" charset="0"/>
                <a:cs typeface="CMU Bright Roman"/>
              </a:rPr>
              <a:t>y</a:t>
            </a:r>
            <a:endParaRPr lang="en-US" baseline="-25000" dirty="0">
              <a:latin typeface="Comic Sans MS" panose="030F0702030302020204" pitchFamily="66" charset="0"/>
              <a:cs typeface="CMU Bright Roman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23773" y="5653963"/>
            <a:ext cx="57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mic Sans MS" panose="030F0702030302020204" pitchFamily="66" charset="0"/>
                <a:cs typeface="CMU Bright Roman"/>
              </a:rPr>
              <a:t>x</a:t>
            </a:r>
            <a:endParaRPr lang="en-US" baseline="-25000" dirty="0">
              <a:latin typeface="Comic Sans MS" panose="030F0702030302020204" pitchFamily="66" charset="0"/>
              <a:cs typeface="CMU Bright Roman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328903" y="3693955"/>
            <a:ext cx="57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mic Sans MS" panose="030F0702030302020204" pitchFamily="66" charset="0"/>
                <a:cs typeface="CMU Bright Roman"/>
              </a:rPr>
              <a:t>y</a:t>
            </a:r>
            <a:endParaRPr lang="en-US" baseline="-25000" dirty="0">
              <a:latin typeface="Comic Sans MS" panose="030F0702030302020204" pitchFamily="66" charset="0"/>
              <a:cs typeface="CMU Bright Roman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518644" y="3693955"/>
            <a:ext cx="57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mic Sans MS" panose="030F0702030302020204" pitchFamily="66" charset="0"/>
                <a:cs typeface="CMU Bright Roman"/>
              </a:rPr>
              <a:t>y</a:t>
            </a:r>
            <a:endParaRPr lang="en-US" baseline="-25000" dirty="0">
              <a:latin typeface="Comic Sans MS" panose="030F0702030302020204" pitchFamily="66" charset="0"/>
              <a:cs typeface="CMU Bright Roman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518644" y="1878038"/>
            <a:ext cx="57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mic Sans MS" panose="030F0702030302020204" pitchFamily="66" charset="0"/>
                <a:cs typeface="CMU Bright Roman"/>
              </a:rPr>
              <a:t>y</a:t>
            </a:r>
            <a:r>
              <a:rPr lang="en-US" baseline="-25000" dirty="0">
                <a:latin typeface="Comic Sans MS" panose="030F0702030302020204" pitchFamily="66" charset="0"/>
                <a:cs typeface="CMU Bright Roman"/>
              </a:rPr>
              <a:t>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328260" y="1878038"/>
            <a:ext cx="575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mic Sans MS" panose="030F0702030302020204" pitchFamily="66" charset="0"/>
                <a:cs typeface="CMU Bright Roman"/>
              </a:rPr>
              <a:t>y</a:t>
            </a:r>
            <a:r>
              <a:rPr lang="en-US" baseline="-25000" dirty="0">
                <a:latin typeface="Comic Sans MS" panose="030F0702030302020204" pitchFamily="66" charset="0"/>
                <a:cs typeface="CMU Bright Roman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139511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latin typeface="Comic Sans MS" panose="030F0702030302020204" pitchFamily="66" charset="0"/>
                <a:cs typeface="CMU Bright SemiBold"/>
              </a:rPr>
              <a:t>Extension to Computational Graphs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49789" y="3178733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f(x;</a:t>
            </a:r>
            <a:r>
              <a:rPr lang="en-US" baseline="-25000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 </a:t>
            </a:r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W)</a:t>
            </a:r>
          </a:p>
        </p:txBody>
      </p:sp>
      <p:cxnSp>
        <p:nvCxnSpPr>
          <p:cNvPr id="23" name="Straight Arrow Connector 22"/>
          <p:cNvCxnSpPr>
            <a:endCxn id="22" idx="2"/>
          </p:cNvCxnSpPr>
          <p:nvPr/>
        </p:nvCxnSpPr>
        <p:spPr>
          <a:xfrm flipH="1" flipV="1">
            <a:off x="1836551" y="3571925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2" idx="0"/>
          </p:cNvCxnSpPr>
          <p:nvPr/>
        </p:nvCxnSpPr>
        <p:spPr>
          <a:xfrm flipV="1">
            <a:off x="1836551" y="2829984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5677381"/>
              </p:ext>
            </p:extLst>
          </p:nvPr>
        </p:nvGraphicFramePr>
        <p:xfrm>
          <a:off x="1445294" y="1971147"/>
          <a:ext cx="784225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08000" imgH="558800" progId="Equation.DSMT4">
                  <p:embed/>
                </p:oleObj>
              </mc:Choice>
              <mc:Fallback>
                <p:oleObj name="Equation" r:id="rId3" imgW="508000" imgH="55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45294" y="1971147"/>
                        <a:ext cx="784225" cy="858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1692189"/>
              </p:ext>
            </p:extLst>
          </p:nvPr>
        </p:nvGraphicFramePr>
        <p:xfrm>
          <a:off x="1444625" y="3906838"/>
          <a:ext cx="784225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08000" imgH="520700" progId="Equation.DSMT4">
                  <p:embed/>
                </p:oleObj>
              </mc:Choice>
              <mc:Fallback>
                <p:oleObj name="Equation" r:id="rId5" imgW="508000" imgH="520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44625" y="3906838"/>
                        <a:ext cx="784225" cy="801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3729881" y="2757571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f</a:t>
            </a:r>
            <a:r>
              <a:rPr lang="en-US" baseline="-25000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1</a:t>
            </a:r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(y;</a:t>
            </a:r>
            <a:r>
              <a:rPr lang="en-US" baseline="-25000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 </a:t>
            </a:r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W</a:t>
            </a:r>
            <a:r>
              <a:rPr lang="en-US" baseline="-25000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1</a:t>
            </a:r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)</a:t>
            </a:r>
          </a:p>
        </p:txBody>
      </p:sp>
      <p:cxnSp>
        <p:nvCxnSpPr>
          <p:cNvPr id="15" name="Straight Arrow Connector 14"/>
          <p:cNvCxnSpPr>
            <a:endCxn id="14" idx="2"/>
          </p:cNvCxnSpPr>
          <p:nvPr/>
        </p:nvCxnSpPr>
        <p:spPr>
          <a:xfrm flipH="1" flipV="1">
            <a:off x="4616643" y="3150763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4" idx="0"/>
          </p:cNvCxnSpPr>
          <p:nvPr/>
        </p:nvCxnSpPr>
        <p:spPr>
          <a:xfrm flipV="1">
            <a:off x="4616643" y="2408822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0298369"/>
              </p:ext>
            </p:extLst>
          </p:nvPr>
        </p:nvGraphicFramePr>
        <p:xfrm>
          <a:off x="4186238" y="1530350"/>
          <a:ext cx="86360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58800" imgH="584200" progId="Equation.DSMT4">
                  <p:embed/>
                </p:oleObj>
              </mc:Choice>
              <mc:Fallback>
                <p:oleObj name="Equation" r:id="rId7" imgW="558800" imgH="584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86238" y="1530350"/>
                        <a:ext cx="863600" cy="89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0090399"/>
              </p:ext>
            </p:extLst>
          </p:nvPr>
        </p:nvGraphicFramePr>
        <p:xfrm>
          <a:off x="4184650" y="3457575"/>
          <a:ext cx="863600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58800" imgH="558800" progId="Equation.DSMT4">
                  <p:embed/>
                </p:oleObj>
              </mc:Choice>
              <mc:Fallback>
                <p:oleObj name="Equation" r:id="rId9" imgW="558800" imgH="55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84650" y="3457575"/>
                        <a:ext cx="863600" cy="860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5919622" y="2757571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f</a:t>
            </a:r>
            <a:r>
              <a:rPr lang="en-US" baseline="-25000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2</a:t>
            </a:r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(y;</a:t>
            </a:r>
            <a:r>
              <a:rPr lang="en-US" baseline="-25000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 </a:t>
            </a:r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W</a:t>
            </a:r>
            <a:r>
              <a:rPr lang="en-US" baseline="-25000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2</a:t>
            </a:r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)</a:t>
            </a:r>
          </a:p>
        </p:txBody>
      </p:sp>
      <p:cxnSp>
        <p:nvCxnSpPr>
          <p:cNvPr id="20" name="Straight Arrow Connector 19"/>
          <p:cNvCxnSpPr>
            <a:endCxn id="19" idx="2"/>
          </p:cNvCxnSpPr>
          <p:nvPr/>
        </p:nvCxnSpPr>
        <p:spPr>
          <a:xfrm flipH="1" flipV="1">
            <a:off x="6806384" y="3150763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9" idx="0"/>
          </p:cNvCxnSpPr>
          <p:nvPr/>
        </p:nvCxnSpPr>
        <p:spPr>
          <a:xfrm flipV="1">
            <a:off x="6806384" y="2408822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7643366"/>
              </p:ext>
            </p:extLst>
          </p:nvPr>
        </p:nvGraphicFramePr>
        <p:xfrm>
          <a:off x="6365875" y="1530350"/>
          <a:ext cx="88265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71500" imgH="584200" progId="Equation.DSMT4">
                  <p:embed/>
                </p:oleObj>
              </mc:Choice>
              <mc:Fallback>
                <p:oleObj name="Equation" r:id="rId11" imgW="571500" imgH="584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65875" y="1530350"/>
                        <a:ext cx="882650" cy="89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4447163"/>
              </p:ext>
            </p:extLst>
          </p:nvPr>
        </p:nvGraphicFramePr>
        <p:xfrm>
          <a:off x="6365875" y="3457575"/>
          <a:ext cx="882650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71500" imgH="558800" progId="Equation.DSMT4">
                  <p:embed/>
                </p:oleObj>
              </mc:Choice>
              <mc:Fallback>
                <p:oleObj name="Equation" r:id="rId13" imgW="571500" imgH="55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365875" y="3457575"/>
                        <a:ext cx="882650" cy="860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/>
          <p:cNvSpPr/>
          <p:nvPr/>
        </p:nvSpPr>
        <p:spPr>
          <a:xfrm>
            <a:off x="4824751" y="4954075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f(x;</a:t>
            </a:r>
            <a:r>
              <a:rPr lang="en-US" baseline="-25000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 </a:t>
            </a:r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W)</a:t>
            </a:r>
          </a:p>
        </p:txBody>
      </p:sp>
      <p:cxnSp>
        <p:nvCxnSpPr>
          <p:cNvPr id="30" name="Straight Arrow Connector 29"/>
          <p:cNvCxnSpPr>
            <a:endCxn id="29" idx="2"/>
          </p:cNvCxnSpPr>
          <p:nvPr/>
        </p:nvCxnSpPr>
        <p:spPr>
          <a:xfrm flipH="1" flipV="1">
            <a:off x="5711513" y="5347267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9" idx="0"/>
          </p:cNvCxnSpPr>
          <p:nvPr/>
        </p:nvCxnSpPr>
        <p:spPr>
          <a:xfrm flipH="1" flipV="1">
            <a:off x="4616643" y="4287363"/>
            <a:ext cx="1094870" cy="666712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0180755"/>
              </p:ext>
            </p:extLst>
          </p:nvPr>
        </p:nvGraphicFramePr>
        <p:xfrm>
          <a:off x="5319587" y="5682180"/>
          <a:ext cx="784225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08000" imgH="520700" progId="Equation.DSMT4">
                  <p:embed/>
                </p:oleObj>
              </mc:Choice>
              <mc:Fallback>
                <p:oleObj name="Equation" r:id="rId15" imgW="508000" imgH="520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19587" y="5682180"/>
                        <a:ext cx="784225" cy="801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4" name="Straight Arrow Connector 33"/>
          <p:cNvCxnSpPr>
            <a:stCxn id="29" idx="0"/>
          </p:cNvCxnSpPr>
          <p:nvPr/>
        </p:nvCxnSpPr>
        <p:spPr>
          <a:xfrm flipV="1">
            <a:off x="5711513" y="4287363"/>
            <a:ext cx="1094871" cy="666712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1611800"/>
              </p:ext>
            </p:extLst>
          </p:nvPr>
        </p:nvGraphicFramePr>
        <p:xfrm>
          <a:off x="5583719" y="4528535"/>
          <a:ext cx="255588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65100" imgH="177800" progId="Equation.DSMT4">
                  <p:embed/>
                </p:oleObj>
              </mc:Choice>
              <mc:Fallback>
                <p:oleObj name="Equation" r:id="rId16" imgW="1651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583719" y="4528535"/>
                        <a:ext cx="255588" cy="27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93034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latin typeface="Comic Sans MS" panose="030F0702030302020204" pitchFamily="66" charset="0"/>
                <a:cs typeface="CMU Bright SemiBold"/>
              </a:rPr>
              <a:t>Extension to Computational Graphs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49789" y="3178733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f(x;</a:t>
            </a:r>
            <a:r>
              <a:rPr lang="en-US" baseline="-25000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 </a:t>
            </a:r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W)</a:t>
            </a:r>
          </a:p>
        </p:txBody>
      </p:sp>
      <p:cxnSp>
        <p:nvCxnSpPr>
          <p:cNvPr id="23" name="Straight Arrow Connector 22"/>
          <p:cNvCxnSpPr>
            <a:endCxn id="22" idx="2"/>
          </p:cNvCxnSpPr>
          <p:nvPr/>
        </p:nvCxnSpPr>
        <p:spPr>
          <a:xfrm flipH="1" flipV="1">
            <a:off x="1836551" y="3571925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2" idx="0"/>
          </p:cNvCxnSpPr>
          <p:nvPr/>
        </p:nvCxnSpPr>
        <p:spPr>
          <a:xfrm flipV="1">
            <a:off x="1836551" y="2829984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1112076"/>
              </p:ext>
            </p:extLst>
          </p:nvPr>
        </p:nvGraphicFramePr>
        <p:xfrm>
          <a:off x="1445294" y="1971147"/>
          <a:ext cx="784225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08000" imgH="558800" progId="Equation.DSMT4">
                  <p:embed/>
                </p:oleObj>
              </mc:Choice>
              <mc:Fallback>
                <p:oleObj name="Equation" r:id="rId3" imgW="508000" imgH="55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45294" y="1971147"/>
                        <a:ext cx="784225" cy="858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9479795"/>
              </p:ext>
            </p:extLst>
          </p:nvPr>
        </p:nvGraphicFramePr>
        <p:xfrm>
          <a:off x="1444625" y="3906838"/>
          <a:ext cx="784225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08000" imgH="520700" progId="Equation.DSMT4">
                  <p:embed/>
                </p:oleObj>
              </mc:Choice>
              <mc:Fallback>
                <p:oleObj name="Equation" r:id="rId5" imgW="508000" imgH="520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44625" y="3906838"/>
                        <a:ext cx="784225" cy="801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3729881" y="2757571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f</a:t>
            </a:r>
            <a:r>
              <a:rPr lang="en-US" baseline="-25000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1</a:t>
            </a:r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(y;</a:t>
            </a:r>
            <a:r>
              <a:rPr lang="en-US" baseline="-25000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 </a:t>
            </a:r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W</a:t>
            </a:r>
            <a:r>
              <a:rPr lang="en-US" baseline="-25000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1</a:t>
            </a:r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)</a:t>
            </a:r>
          </a:p>
        </p:txBody>
      </p:sp>
      <p:cxnSp>
        <p:nvCxnSpPr>
          <p:cNvPr id="15" name="Straight Arrow Connector 14"/>
          <p:cNvCxnSpPr>
            <a:endCxn id="14" idx="2"/>
          </p:cNvCxnSpPr>
          <p:nvPr/>
        </p:nvCxnSpPr>
        <p:spPr>
          <a:xfrm flipH="1" flipV="1">
            <a:off x="4616643" y="3150763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4" idx="0"/>
          </p:cNvCxnSpPr>
          <p:nvPr/>
        </p:nvCxnSpPr>
        <p:spPr>
          <a:xfrm flipV="1">
            <a:off x="4616643" y="2408822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8910032"/>
              </p:ext>
            </p:extLst>
          </p:nvPr>
        </p:nvGraphicFramePr>
        <p:xfrm>
          <a:off x="4186238" y="1530350"/>
          <a:ext cx="86360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58800" imgH="584200" progId="Equation.DSMT4">
                  <p:embed/>
                </p:oleObj>
              </mc:Choice>
              <mc:Fallback>
                <p:oleObj name="Equation" r:id="rId7" imgW="558800" imgH="584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86238" y="1530350"/>
                        <a:ext cx="863600" cy="89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8898032"/>
              </p:ext>
            </p:extLst>
          </p:nvPr>
        </p:nvGraphicFramePr>
        <p:xfrm>
          <a:off x="4184650" y="3457575"/>
          <a:ext cx="863600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58800" imgH="558800" progId="Equation.DSMT4">
                  <p:embed/>
                </p:oleObj>
              </mc:Choice>
              <mc:Fallback>
                <p:oleObj name="Equation" r:id="rId9" imgW="558800" imgH="55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84650" y="3457575"/>
                        <a:ext cx="863600" cy="860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5919622" y="2757571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f</a:t>
            </a:r>
            <a:r>
              <a:rPr lang="en-US" baseline="-25000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2</a:t>
            </a:r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(y;</a:t>
            </a:r>
            <a:r>
              <a:rPr lang="en-US" baseline="-25000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 </a:t>
            </a:r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W</a:t>
            </a:r>
            <a:r>
              <a:rPr lang="en-US" baseline="-25000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2</a:t>
            </a:r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)</a:t>
            </a:r>
          </a:p>
        </p:txBody>
      </p:sp>
      <p:cxnSp>
        <p:nvCxnSpPr>
          <p:cNvPr id="20" name="Straight Arrow Connector 19"/>
          <p:cNvCxnSpPr>
            <a:endCxn id="19" idx="2"/>
          </p:cNvCxnSpPr>
          <p:nvPr/>
        </p:nvCxnSpPr>
        <p:spPr>
          <a:xfrm flipH="1" flipV="1">
            <a:off x="6806384" y="3150763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9" idx="0"/>
          </p:cNvCxnSpPr>
          <p:nvPr/>
        </p:nvCxnSpPr>
        <p:spPr>
          <a:xfrm flipV="1">
            <a:off x="6806384" y="2408822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3822937"/>
              </p:ext>
            </p:extLst>
          </p:nvPr>
        </p:nvGraphicFramePr>
        <p:xfrm>
          <a:off x="6365875" y="1530350"/>
          <a:ext cx="88265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71500" imgH="584200" progId="Equation.DSMT4">
                  <p:embed/>
                </p:oleObj>
              </mc:Choice>
              <mc:Fallback>
                <p:oleObj name="Equation" r:id="rId11" imgW="571500" imgH="584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65875" y="1530350"/>
                        <a:ext cx="882650" cy="89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792453"/>
              </p:ext>
            </p:extLst>
          </p:nvPr>
        </p:nvGraphicFramePr>
        <p:xfrm>
          <a:off x="6365875" y="3457575"/>
          <a:ext cx="882650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571500" imgH="558800" progId="Equation.DSMT4">
                  <p:embed/>
                </p:oleObj>
              </mc:Choice>
              <mc:Fallback>
                <p:oleObj name="Equation" r:id="rId13" imgW="571500" imgH="55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365875" y="3457575"/>
                        <a:ext cx="882650" cy="860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/>
          <p:cNvSpPr/>
          <p:nvPr/>
        </p:nvSpPr>
        <p:spPr>
          <a:xfrm>
            <a:off x="4824751" y="4954075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f(x;</a:t>
            </a:r>
            <a:r>
              <a:rPr lang="en-US" baseline="-25000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 </a:t>
            </a:r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  <a:cs typeface="CMU Bright Roman"/>
              </a:rPr>
              <a:t>W)</a:t>
            </a:r>
          </a:p>
        </p:txBody>
      </p:sp>
      <p:cxnSp>
        <p:nvCxnSpPr>
          <p:cNvPr id="30" name="Straight Arrow Connector 29"/>
          <p:cNvCxnSpPr>
            <a:endCxn id="29" idx="2"/>
          </p:cNvCxnSpPr>
          <p:nvPr/>
        </p:nvCxnSpPr>
        <p:spPr>
          <a:xfrm flipH="1" flipV="1">
            <a:off x="5711513" y="5347267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9" idx="0"/>
          </p:cNvCxnSpPr>
          <p:nvPr/>
        </p:nvCxnSpPr>
        <p:spPr>
          <a:xfrm flipH="1" flipV="1">
            <a:off x="4616643" y="4287363"/>
            <a:ext cx="1094870" cy="666712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385507"/>
              </p:ext>
            </p:extLst>
          </p:nvPr>
        </p:nvGraphicFramePr>
        <p:xfrm>
          <a:off x="5319587" y="5682180"/>
          <a:ext cx="784225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08000" imgH="520700" progId="Equation.DSMT4">
                  <p:embed/>
                </p:oleObj>
              </mc:Choice>
              <mc:Fallback>
                <p:oleObj name="Equation" r:id="rId15" imgW="508000" imgH="520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19587" y="5682180"/>
                        <a:ext cx="784225" cy="801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4" name="Straight Arrow Connector 33"/>
          <p:cNvCxnSpPr>
            <a:stCxn id="29" idx="0"/>
          </p:cNvCxnSpPr>
          <p:nvPr/>
        </p:nvCxnSpPr>
        <p:spPr>
          <a:xfrm flipV="1">
            <a:off x="5711513" y="4287363"/>
            <a:ext cx="1094871" cy="666712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592599" y="4466273"/>
            <a:ext cx="2618024" cy="369332"/>
          </a:xfrm>
          <a:prstGeom prst="rect">
            <a:avLst/>
          </a:prstGeom>
          <a:noFill/>
          <a:ln w="28575" cmpd="sng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cs typeface="CMU Bright Roman"/>
              </a:rPr>
              <a:t>Gradient Accumulation</a:t>
            </a:r>
          </a:p>
        </p:txBody>
      </p:sp>
      <p:cxnSp>
        <p:nvCxnSpPr>
          <p:cNvPr id="35" name="Straight Arrow Connector 34"/>
          <p:cNvCxnSpPr>
            <a:stCxn id="27" idx="3"/>
            <a:endCxn id="7" idx="1"/>
          </p:cNvCxnSpPr>
          <p:nvPr/>
        </p:nvCxnSpPr>
        <p:spPr>
          <a:xfrm flipV="1">
            <a:off x="5839307" y="4650939"/>
            <a:ext cx="753292" cy="14121"/>
          </a:xfrm>
          <a:prstGeom prst="straightConnector1">
            <a:avLst/>
          </a:prstGeom>
          <a:ln w="28575" cmpd="sng">
            <a:solidFill>
              <a:srgbClr val="F79646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4190344"/>
              </p:ext>
            </p:extLst>
          </p:nvPr>
        </p:nvGraphicFramePr>
        <p:xfrm>
          <a:off x="5583719" y="4528535"/>
          <a:ext cx="255588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65100" imgH="177800" progId="Equation.DSMT4">
                  <p:embed/>
                </p:oleObj>
              </mc:Choice>
              <mc:Fallback>
                <p:oleObj name="Equation" r:id="rId16" imgW="1651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583719" y="4528535"/>
                        <a:ext cx="255588" cy="27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639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omic Sans MS" panose="030F0702030302020204" pitchFamily="66" charset="0"/>
                <a:cs typeface="CMU Bright SemiBold"/>
              </a:rPr>
              <a:t>Sample RNN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4</a:t>
            </a:fld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071304" y="3817386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1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335944" y="3075445"/>
            <a:ext cx="1245956" cy="393192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y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1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844749" y="4517274"/>
            <a:ext cx="2228344" cy="389155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x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1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cxnSp>
        <p:nvCxnSpPr>
          <p:cNvPr id="37" name="Straight Arrow Connector 36"/>
          <p:cNvCxnSpPr>
            <a:stCxn id="81" idx="0"/>
            <a:endCxn id="79" idx="2"/>
          </p:cNvCxnSpPr>
          <p:nvPr/>
        </p:nvCxnSpPr>
        <p:spPr>
          <a:xfrm flipH="1" flipV="1">
            <a:off x="1958066" y="4210578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79" idx="0"/>
            <a:endCxn id="80" idx="2"/>
          </p:cNvCxnSpPr>
          <p:nvPr/>
        </p:nvCxnSpPr>
        <p:spPr>
          <a:xfrm flipV="1">
            <a:off x="1958066" y="3468637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1650130" y="4906430"/>
            <a:ext cx="615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</a:t>
            </a:r>
            <a:r>
              <a:rPr lang="en-US" i="1" dirty="0">
                <a:latin typeface="Comic Sans MS" panose="030F0702030302020204" pitchFamily="66" charset="0"/>
                <a:cs typeface="CMU Bright Roman"/>
              </a:rPr>
              <a:t> </a:t>
            </a:r>
            <a:r>
              <a:rPr lang="en-US" dirty="0">
                <a:latin typeface="Comic Sans MS" panose="030F0702030302020204" pitchFamily="66" charset="0"/>
                <a:cs typeface="CMU Bright Roman"/>
              </a:rPr>
              <a:t>= 1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402263" y="3337281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2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66903" y="2595340"/>
            <a:ext cx="1245956" cy="393192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y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2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175708" y="4037169"/>
            <a:ext cx="2228344" cy="389155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x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2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cxnSp>
        <p:nvCxnSpPr>
          <p:cNvPr id="55" name="Straight Arrow Connector 54"/>
          <p:cNvCxnSpPr>
            <a:stCxn id="54" idx="0"/>
            <a:endCxn id="52" idx="2"/>
          </p:cNvCxnSpPr>
          <p:nvPr/>
        </p:nvCxnSpPr>
        <p:spPr>
          <a:xfrm flipH="1" flipV="1">
            <a:off x="4289025" y="3730473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0"/>
            <a:endCxn id="53" idx="2"/>
          </p:cNvCxnSpPr>
          <p:nvPr/>
        </p:nvCxnSpPr>
        <p:spPr>
          <a:xfrm flipV="1">
            <a:off x="4289025" y="2988532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5728321" y="2828078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3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992961" y="2086137"/>
            <a:ext cx="1245956" cy="393192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y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3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501766" y="3527966"/>
            <a:ext cx="2228344" cy="389155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x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3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cxnSp>
        <p:nvCxnSpPr>
          <p:cNvPr id="60" name="Straight Arrow Connector 59"/>
          <p:cNvCxnSpPr>
            <a:stCxn id="59" idx="0"/>
            <a:endCxn id="57" idx="2"/>
          </p:cNvCxnSpPr>
          <p:nvPr/>
        </p:nvCxnSpPr>
        <p:spPr>
          <a:xfrm flipH="1" flipV="1">
            <a:off x="6615083" y="3221270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7" idx="0"/>
            <a:endCxn id="58" idx="2"/>
          </p:cNvCxnSpPr>
          <p:nvPr/>
        </p:nvCxnSpPr>
        <p:spPr>
          <a:xfrm flipV="1">
            <a:off x="6615083" y="2479329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79" idx="3"/>
            <a:endCxn id="52" idx="1"/>
          </p:cNvCxnSpPr>
          <p:nvPr/>
        </p:nvCxnSpPr>
        <p:spPr>
          <a:xfrm flipV="1">
            <a:off x="2844828" y="3533877"/>
            <a:ext cx="557435" cy="48010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52" idx="3"/>
            <a:endCxn id="57" idx="1"/>
          </p:cNvCxnSpPr>
          <p:nvPr/>
        </p:nvCxnSpPr>
        <p:spPr>
          <a:xfrm flipV="1">
            <a:off x="5175787" y="3024674"/>
            <a:ext cx="552534" cy="50920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7501845" y="2515471"/>
            <a:ext cx="552534" cy="50920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960249" y="4426324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</a:t>
            </a:r>
            <a:r>
              <a:rPr lang="en-US" i="1" dirty="0">
                <a:latin typeface="Comic Sans MS" panose="030F0702030302020204" pitchFamily="66" charset="0"/>
                <a:cs typeface="CMU Bright Roman"/>
              </a:rPr>
              <a:t> </a:t>
            </a:r>
            <a:r>
              <a:rPr lang="en-US" dirty="0">
                <a:latin typeface="Comic Sans MS" panose="030F0702030302020204" pitchFamily="66" charset="0"/>
                <a:cs typeface="CMU Bright Roman"/>
              </a:rPr>
              <a:t>= 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287163" y="3927074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</a:t>
            </a:r>
            <a:r>
              <a:rPr lang="en-US" i="1" dirty="0">
                <a:latin typeface="Comic Sans MS" panose="030F0702030302020204" pitchFamily="66" charset="0"/>
                <a:cs typeface="CMU Bright Roman"/>
              </a:rPr>
              <a:t> </a:t>
            </a:r>
            <a:r>
              <a:rPr lang="en-US" dirty="0">
                <a:latin typeface="Comic Sans MS" panose="030F0702030302020204" pitchFamily="66" charset="0"/>
                <a:cs typeface="CMU Bright Roman"/>
              </a:rPr>
              <a:t>= 3</a:t>
            </a:r>
          </a:p>
        </p:txBody>
      </p:sp>
    </p:spTree>
    <p:extLst>
      <p:ext uri="{BB962C8B-B14F-4D97-AF65-F5344CB8AC3E}">
        <p14:creationId xmlns:p14="http://schemas.microsoft.com/office/powerpoint/2010/main" val="111646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7" grpId="0" animBg="1"/>
      <p:bldP spid="5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err="1">
                <a:latin typeface="Comic Sans MS" panose="030F0702030302020204" pitchFamily="66" charset="0"/>
                <a:cs typeface="CMU Bright SemiBold"/>
              </a:rPr>
              <a:t>BackPropagation</a:t>
            </a:r>
            <a:r>
              <a:rPr lang="en-US" sz="4000" dirty="0">
                <a:latin typeface="Comic Sans MS" panose="030F0702030302020204" pitchFamily="66" charset="0"/>
                <a:cs typeface="CMU Bright SemiBold"/>
              </a:rPr>
              <a:t> Through Time (BPTT)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98545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One of the methods used to train RNNs</a:t>
            </a:r>
          </a:p>
          <a:p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The unfolded network (used during forward pass) is treated as one big feed-forward network</a:t>
            </a:r>
          </a:p>
          <a:p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This unfolded network accepts the whole time series as input</a:t>
            </a:r>
          </a:p>
          <a:p>
            <a:endParaRPr lang="en-US" sz="2400" dirty="0">
              <a:latin typeface="Comic Sans MS" panose="030F0702030302020204" pitchFamily="66" charset="0"/>
              <a:cs typeface="CMU Bright Roman"/>
            </a:endParaRPr>
          </a:p>
          <a:p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The weight updates are computed for each copy in the unfolded network, then summed (or averaged) and then applied to the RNN weights</a:t>
            </a:r>
          </a:p>
        </p:txBody>
      </p:sp>
    </p:spTree>
    <p:extLst>
      <p:ext uri="{BB962C8B-B14F-4D97-AF65-F5344CB8AC3E}">
        <p14:creationId xmlns:p14="http://schemas.microsoft.com/office/powerpoint/2010/main" val="122876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omic Sans MS" panose="030F0702030302020204" pitchFamily="66" charset="0"/>
                <a:cs typeface="CMU Bright SemiBold"/>
              </a:rPr>
              <a:t>The Unfolded Vanilla RNN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5181338"/>
              </p:ext>
            </p:extLst>
          </p:nvPr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2400" imgH="241300" progId="Equation.DSMT4">
                  <p:embed/>
                </p:oleObj>
              </mc:Choice>
              <mc:Fallback>
                <p:oleObj name="Equation" r:id="rId2" imgW="1524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1810752"/>
              </p:ext>
            </p:extLst>
          </p:nvPr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2400" imgH="241300" progId="Equation.DSMT4">
                  <p:embed/>
                </p:oleObj>
              </mc:Choice>
              <mc:Fallback>
                <p:oleObj name="Equation" r:id="rId4" imgW="1524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31"/>
          <p:cNvSpPr/>
          <p:nvPr/>
        </p:nvSpPr>
        <p:spPr>
          <a:xfrm rot="16200000">
            <a:off x="747435" y="4599945"/>
            <a:ext cx="1049363" cy="1023306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 rot="16200000">
            <a:off x="1030235" y="4851557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omic Sans MS" panose="030F0702030302020204" pitchFamily="66" charset="0"/>
              <a:cs typeface="CMU Bright Roman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1154355" y="4979278"/>
            <a:ext cx="311489" cy="251615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>
            <a:stCxn id="33" idx="6"/>
          </p:cNvCxnSpPr>
          <p:nvPr/>
        </p:nvCxnSpPr>
        <p:spPr>
          <a:xfrm rot="16200000">
            <a:off x="971319" y="4533547"/>
            <a:ext cx="634532" cy="14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60" idx="0"/>
            <a:endCxn id="33" idx="1"/>
          </p:cNvCxnSpPr>
          <p:nvPr/>
        </p:nvCxnSpPr>
        <p:spPr>
          <a:xfrm flipV="1">
            <a:off x="1025286" y="5291317"/>
            <a:ext cx="80400" cy="113543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33" idx="3"/>
          </p:cNvCxnSpPr>
          <p:nvPr/>
        </p:nvCxnSpPr>
        <p:spPr>
          <a:xfrm flipH="1" flipV="1">
            <a:off x="1469995" y="5291318"/>
            <a:ext cx="75452" cy="69001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1099743" y="3853840"/>
            <a:ext cx="372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latin typeface="Comic Sans MS" panose="030F0702030302020204" pitchFamily="66" charset="0"/>
                <a:cs typeface="CMU Bright Roman"/>
              </a:rPr>
              <a:t>h</a:t>
            </a:r>
            <a:r>
              <a:rPr lang="en-US" sz="1600" i="1" baseline="-25000" dirty="0">
                <a:latin typeface="Comic Sans MS" panose="030F0702030302020204" pitchFamily="66" charset="0"/>
                <a:cs typeface="CMU Bright Roman"/>
              </a:rPr>
              <a:t>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60474" y="6426750"/>
            <a:ext cx="529624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 panose="030F0702030302020204" pitchFamily="66" charset="0"/>
                <a:cs typeface="CMU Bright Roman"/>
              </a:rPr>
              <a:t> x</a:t>
            </a:r>
            <a:r>
              <a:rPr lang="en-US" sz="1600" i="1" baseline="-25000" dirty="0">
                <a:latin typeface="Comic Sans MS" panose="030F0702030302020204" pitchFamily="66" charset="0"/>
                <a:cs typeface="CMU Bright Roman"/>
              </a:rPr>
              <a:t>1  </a:t>
            </a:r>
            <a:r>
              <a:rPr lang="en-US" sz="1600" i="1" dirty="0">
                <a:latin typeface="Comic Sans MS" panose="030F0702030302020204" pitchFamily="66" charset="0"/>
                <a:cs typeface="CMU Bright Roman"/>
              </a:rPr>
              <a:t>      </a:t>
            </a:r>
            <a:endParaRPr lang="en-US" sz="1600" i="1" baseline="-25000" dirty="0">
              <a:latin typeface="Comic Sans MS" panose="030F0702030302020204" pitchFamily="66" charset="0"/>
              <a:cs typeface="CMU Bright Roman"/>
            </a:endParaRPr>
          </a:p>
          <a:p>
            <a:pPr algn="just"/>
            <a:endParaRPr lang="en-US" sz="1600" i="1" baseline="-25000" dirty="0">
              <a:latin typeface="Comic Sans MS" panose="030F0702030302020204" pitchFamily="66" charset="0"/>
              <a:cs typeface="CMU Bright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089766" y="3183023"/>
            <a:ext cx="398953" cy="366300"/>
          </a:xfrm>
          <a:prstGeom prst="rect">
            <a:avLst/>
          </a:prstGeom>
          <a:solidFill>
            <a:schemeClr val="accent1">
              <a:lumMod val="60000"/>
              <a:lumOff val="40000"/>
              <a:alpha val="33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omic Sans MS" panose="030F0702030302020204" pitchFamily="66" charset="0"/>
              <a:cs typeface="CMU Bright Roman"/>
            </a:endParaRPr>
          </a:p>
        </p:txBody>
      </p:sp>
      <p:cxnSp>
        <p:nvCxnSpPr>
          <p:cNvPr id="31" name="Straight Arrow Connector 30"/>
          <p:cNvCxnSpPr>
            <a:stCxn id="164" idx="0"/>
            <a:endCxn id="30" idx="2"/>
          </p:cNvCxnSpPr>
          <p:nvPr/>
        </p:nvCxnSpPr>
        <p:spPr>
          <a:xfrm flipV="1">
            <a:off x="1285852" y="3549323"/>
            <a:ext cx="3391" cy="30451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047059" y="1339501"/>
            <a:ext cx="498388" cy="457597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C</a:t>
            </a:r>
            <a:r>
              <a:rPr lang="en-US" baseline="-25000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109590" y="2011443"/>
            <a:ext cx="360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latin typeface="Comic Sans MS" panose="030F0702030302020204" pitchFamily="66" charset="0"/>
                <a:cs typeface="CMU Bright Roman"/>
              </a:rPr>
              <a:t>y</a:t>
            </a:r>
            <a:r>
              <a:rPr lang="en-US" sz="1600" i="1" baseline="-25000" dirty="0">
                <a:latin typeface="Comic Sans MS" panose="030F0702030302020204" pitchFamily="66" charset="0"/>
                <a:cs typeface="CMU Bright Roman"/>
              </a:rPr>
              <a:t>1</a:t>
            </a:r>
          </a:p>
        </p:txBody>
      </p:sp>
      <p:cxnSp>
        <p:nvCxnSpPr>
          <p:cNvPr id="51" name="Straight Arrow Connector 50"/>
          <p:cNvCxnSpPr>
            <a:stCxn id="50" idx="0"/>
            <a:endCxn id="49" idx="2"/>
          </p:cNvCxnSpPr>
          <p:nvPr/>
        </p:nvCxnSpPr>
        <p:spPr>
          <a:xfrm flipV="1">
            <a:off x="1290088" y="1797098"/>
            <a:ext cx="6165" cy="21434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0" idx="0"/>
            <a:endCxn id="50" idx="2"/>
          </p:cNvCxnSpPr>
          <p:nvPr/>
        </p:nvCxnSpPr>
        <p:spPr>
          <a:xfrm flipV="1">
            <a:off x="1289243" y="2349997"/>
            <a:ext cx="845" cy="83302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2133502" y="1339501"/>
            <a:ext cx="1023306" cy="5087249"/>
            <a:chOff x="760464" y="1015453"/>
            <a:chExt cx="1023306" cy="5087249"/>
          </a:xfrm>
        </p:grpSpPr>
        <p:grpSp>
          <p:nvGrpSpPr>
            <p:cNvPr id="83" name="Group 82"/>
            <p:cNvGrpSpPr/>
            <p:nvPr/>
          </p:nvGrpSpPr>
          <p:grpSpPr>
            <a:xfrm rot="16200000">
              <a:off x="-155446" y="4163487"/>
              <a:ext cx="2855125" cy="1023306"/>
              <a:chOff x="2968949" y="2449058"/>
              <a:chExt cx="2855125" cy="1023306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endParaRPr>
              </a:p>
            </p:txBody>
          </p:sp>
          <p:sp>
            <p:nvSpPr>
              <p:cNvPr id="92" name="Freeform 91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3" name="Straight Arrow Connector 92"/>
              <p:cNvCxnSpPr>
                <a:stCxn id="91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>
                <a:stCxn id="64" idx="0"/>
                <a:endCxn id="91" idx="1"/>
              </p:cNvCxnSpPr>
              <p:nvPr/>
            </p:nvCxnSpPr>
            <p:spPr>
              <a:xfrm rot="5400000" flipV="1">
                <a:off x="3611910" y="2019594"/>
                <a:ext cx="131725" cy="141764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>
                <a:endCxn id="91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TextBox 95"/>
              <p:cNvSpPr txBox="1"/>
              <p:nvPr/>
            </p:nvSpPr>
            <p:spPr>
              <a:xfrm rot="5400000">
                <a:off x="5461474" y="2805169"/>
                <a:ext cx="38664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omic Sans MS" panose="030F0702030302020204" pitchFamily="66" charset="0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omic Sans MS" panose="030F0702030302020204" pitchFamily="66" charset="0"/>
                    <a:cs typeface="CMU Bright Roman"/>
                  </a:rPr>
                  <a:t>2</a:t>
                </a:r>
              </a:p>
            </p:txBody>
          </p:sp>
        </p:grpSp>
        <p:sp>
          <p:nvSpPr>
            <p:cNvPr id="84" name="Rectangle 83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endParaRPr>
            </a:p>
          </p:txBody>
        </p:sp>
        <p:cxnSp>
          <p:nvCxnSpPr>
            <p:cNvPr id="85" name="Straight Arrow Connector 84"/>
            <p:cNvCxnSpPr>
              <a:stCxn id="96" idx="0"/>
              <a:endCxn id="84" idx="2"/>
            </p:cNvCxnSpPr>
            <p:nvPr/>
          </p:nvCxnSpPr>
          <p:spPr>
            <a:xfrm flipV="1">
              <a:off x="1285852" y="2943060"/>
              <a:ext cx="3391" cy="30451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/>
            <p:nvPr/>
          </p:nvSpPr>
          <p:spPr>
            <a:xfrm>
              <a:off x="1036659" y="101545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rPr>
                <a:t>2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02205" y="1685453"/>
              <a:ext cx="3754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omic Sans MS" panose="030F0702030302020204" pitchFamily="66" charset="0"/>
                  <a:cs typeface="CMU Bright Roman"/>
                </a:rPr>
                <a:t>y</a:t>
              </a:r>
              <a:r>
                <a:rPr lang="en-US" sz="1600" i="1" baseline="-25000" dirty="0">
                  <a:latin typeface="Comic Sans MS" panose="030F0702030302020204" pitchFamily="66" charset="0"/>
                  <a:cs typeface="CMU Bright Roman"/>
                </a:rPr>
                <a:t>2</a:t>
              </a:r>
            </a:p>
          </p:txBody>
        </p:sp>
        <p:cxnSp>
          <p:nvCxnSpPr>
            <p:cNvPr id="88" name="Straight Arrow Connector 87"/>
            <p:cNvCxnSpPr>
              <a:stCxn id="87" idx="0"/>
              <a:endCxn id="86" idx="2"/>
            </p:cNvCxnSpPr>
            <p:nvPr/>
          </p:nvCxnSpPr>
          <p:spPr>
            <a:xfrm flipH="1" flipV="1">
              <a:off x="1285853" y="1473050"/>
              <a:ext cx="4064" cy="21240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84" idx="0"/>
              <a:endCxn id="87" idx="2"/>
            </p:cNvCxnSpPr>
            <p:nvPr/>
          </p:nvCxnSpPr>
          <p:spPr>
            <a:xfrm flipV="1">
              <a:off x="1289243" y="2024007"/>
              <a:ext cx="674" cy="55275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3468035" y="1339501"/>
            <a:ext cx="1023306" cy="5087250"/>
            <a:chOff x="760462" y="1306873"/>
            <a:chExt cx="1023306" cy="5087250"/>
          </a:xfrm>
        </p:grpSpPr>
        <p:grpSp>
          <p:nvGrpSpPr>
            <p:cNvPr id="99" name="Group 98"/>
            <p:cNvGrpSpPr/>
            <p:nvPr/>
          </p:nvGrpSpPr>
          <p:grpSpPr>
            <a:xfrm rot="16200000">
              <a:off x="-301157" y="4309198"/>
              <a:ext cx="3146544" cy="1023306"/>
              <a:chOff x="2677530" y="2449058"/>
              <a:chExt cx="3146544" cy="1023306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endParaRPr>
              </a:p>
            </p:txBody>
          </p:sp>
          <p:sp>
            <p:nvSpPr>
              <p:cNvPr id="108" name="Freeform 107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9" name="Straight Arrow Connector 108"/>
              <p:cNvCxnSpPr>
                <a:stCxn id="107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>
                <a:stCxn id="65" idx="0"/>
                <a:endCxn id="107" idx="1"/>
              </p:cNvCxnSpPr>
              <p:nvPr/>
            </p:nvCxnSpPr>
            <p:spPr>
              <a:xfrm rot="5400000" flipV="1">
                <a:off x="3474342" y="1882027"/>
                <a:ext cx="115442" cy="170906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endCxn id="107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TextBox 111"/>
              <p:cNvSpPr txBox="1"/>
              <p:nvPr/>
            </p:nvSpPr>
            <p:spPr>
              <a:xfrm rot="5400000">
                <a:off x="5461474" y="2805170"/>
                <a:ext cx="38664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omic Sans MS" panose="030F0702030302020204" pitchFamily="66" charset="0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omic Sans MS" panose="030F0702030302020204" pitchFamily="66" charset="0"/>
                    <a:cs typeface="CMU Bright Roman"/>
                  </a:rPr>
                  <a:t>3</a:t>
                </a:r>
              </a:p>
            </p:txBody>
          </p:sp>
        </p:grpSp>
        <p:sp>
          <p:nvSpPr>
            <p:cNvPr id="100" name="Rectangle 99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endParaRPr>
            </a:p>
          </p:txBody>
        </p:sp>
        <p:cxnSp>
          <p:nvCxnSpPr>
            <p:cNvPr id="101" name="Straight Arrow Connector 100"/>
            <p:cNvCxnSpPr>
              <a:stCxn id="112" idx="0"/>
              <a:endCxn id="100" idx="2"/>
            </p:cNvCxnSpPr>
            <p:nvPr/>
          </p:nvCxnSpPr>
          <p:spPr>
            <a:xfrm flipV="1">
              <a:off x="1285852" y="2943060"/>
              <a:ext cx="3391" cy="30451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Rectangle 101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rPr>
                <a:t>3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102376" y="1978815"/>
              <a:ext cx="3754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omic Sans MS" panose="030F0702030302020204" pitchFamily="66" charset="0"/>
                  <a:cs typeface="CMU Bright Roman"/>
                </a:rPr>
                <a:t>y</a:t>
              </a:r>
              <a:r>
                <a:rPr lang="en-US" sz="1600" i="1" baseline="-25000" dirty="0">
                  <a:latin typeface="Comic Sans MS" panose="030F0702030302020204" pitchFamily="66" charset="0"/>
                  <a:cs typeface="CMU Bright Roman"/>
                </a:rPr>
                <a:t>3</a:t>
              </a:r>
            </a:p>
          </p:txBody>
        </p:sp>
        <p:cxnSp>
          <p:nvCxnSpPr>
            <p:cNvPr id="104" name="Straight Arrow Connector 103"/>
            <p:cNvCxnSpPr>
              <a:stCxn id="103" idx="0"/>
              <a:endCxn id="102" idx="2"/>
            </p:cNvCxnSpPr>
            <p:nvPr/>
          </p:nvCxnSpPr>
          <p:spPr>
            <a:xfrm flipH="1" flipV="1">
              <a:off x="1285853" y="1764470"/>
              <a:ext cx="4235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100" idx="0"/>
              <a:endCxn id="103" idx="2"/>
            </p:cNvCxnSpPr>
            <p:nvPr/>
          </p:nvCxnSpPr>
          <p:spPr>
            <a:xfrm flipV="1">
              <a:off x="1289243" y="2317369"/>
              <a:ext cx="845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Freeform 116"/>
          <p:cNvSpPr/>
          <p:nvPr/>
        </p:nvSpPr>
        <p:spPr>
          <a:xfrm>
            <a:off x="1404585" y="3848765"/>
            <a:ext cx="1430243" cy="2289457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reeform 121"/>
          <p:cNvSpPr/>
          <p:nvPr/>
        </p:nvSpPr>
        <p:spPr>
          <a:xfrm>
            <a:off x="2748828" y="3559603"/>
            <a:ext cx="1430243" cy="2256170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1058880" y="5951064"/>
            <a:ext cx="1023307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Comic Sans MS" panose="030F0702030302020204" pitchFamily="66" charset="0"/>
                <a:cs typeface="CMU Bright Roman"/>
              </a:rPr>
              <a:t>h</a:t>
            </a:r>
            <a:r>
              <a:rPr lang="en-US" sz="1600" i="1" baseline="-25000" dirty="0">
                <a:latin typeface="Comic Sans MS" panose="030F0702030302020204" pitchFamily="66" charset="0"/>
                <a:cs typeface="CMU Bright Roman"/>
              </a:rPr>
              <a:t>0</a:t>
            </a:r>
          </a:p>
          <a:p>
            <a:pPr algn="just"/>
            <a:endParaRPr lang="en-US" sz="1600" i="1" baseline="-25000" dirty="0">
              <a:latin typeface="Comic Sans MS" panose="030F0702030302020204" pitchFamily="66" charset="0"/>
              <a:cs typeface="CMU Bright Roman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409697" y="5635520"/>
            <a:ext cx="1023307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Comic Sans MS" panose="030F0702030302020204" pitchFamily="66" charset="0"/>
                <a:cs typeface="CMU Bright Roman"/>
              </a:rPr>
              <a:t>h</a:t>
            </a:r>
            <a:r>
              <a:rPr lang="en-US" sz="1600" i="1" baseline="-25000" dirty="0">
                <a:latin typeface="Comic Sans MS" panose="030F0702030302020204" pitchFamily="66" charset="0"/>
                <a:cs typeface="CMU Bright Roman"/>
              </a:rPr>
              <a:t>1</a:t>
            </a:r>
          </a:p>
          <a:p>
            <a:pPr algn="just"/>
            <a:endParaRPr lang="en-US" sz="1600" i="1" baseline="-25000" dirty="0">
              <a:latin typeface="Comic Sans MS" panose="030F0702030302020204" pitchFamily="66" charset="0"/>
              <a:cs typeface="CMU Bright Roman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744391" y="5313071"/>
            <a:ext cx="1023307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Comic Sans MS" panose="030F0702030302020204" pitchFamily="66" charset="0"/>
                <a:cs typeface="CMU Bright Roman"/>
              </a:rPr>
              <a:t>h</a:t>
            </a:r>
            <a:r>
              <a:rPr lang="en-US" sz="1600" i="1" baseline="-25000" dirty="0">
                <a:latin typeface="Comic Sans MS" panose="030F0702030302020204" pitchFamily="66" charset="0"/>
                <a:cs typeface="CMU Bright Roman"/>
              </a:rPr>
              <a:t>2</a:t>
            </a:r>
          </a:p>
          <a:p>
            <a:pPr algn="just"/>
            <a:endParaRPr lang="en-US" sz="1600" i="1" baseline="-25000" dirty="0">
              <a:latin typeface="Comic Sans MS" panose="030F0702030302020204" pitchFamily="66" charset="0"/>
              <a:cs typeface="CMU Bright Roman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082187" y="6426750"/>
            <a:ext cx="529624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 panose="030F0702030302020204" pitchFamily="66" charset="0"/>
                <a:cs typeface="CMU Bright Roman"/>
              </a:rPr>
              <a:t> x</a:t>
            </a:r>
            <a:r>
              <a:rPr lang="en-US" sz="1600" i="1" baseline="-25000" dirty="0">
                <a:latin typeface="Comic Sans MS" panose="030F0702030302020204" pitchFamily="66" charset="0"/>
                <a:cs typeface="CMU Bright Roman"/>
              </a:rPr>
              <a:t>2 </a:t>
            </a:r>
            <a:r>
              <a:rPr lang="en-US" sz="1600" i="1" dirty="0">
                <a:latin typeface="Comic Sans MS" panose="030F0702030302020204" pitchFamily="66" charset="0"/>
                <a:cs typeface="CMU Bright Roman"/>
              </a:rPr>
              <a:t>      </a:t>
            </a:r>
            <a:endParaRPr lang="en-US" sz="1600" i="1" baseline="-25000" dirty="0">
              <a:latin typeface="Comic Sans MS" panose="030F0702030302020204" pitchFamily="66" charset="0"/>
              <a:cs typeface="CMU Bright Roman"/>
            </a:endParaRPr>
          </a:p>
          <a:p>
            <a:pPr algn="just"/>
            <a:endParaRPr lang="en-US" sz="1600" i="1" baseline="-25000" dirty="0">
              <a:latin typeface="Comic Sans MS" panose="030F0702030302020204" pitchFamily="66" charset="0"/>
              <a:cs typeface="CMU Bright Roman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433004" y="6426750"/>
            <a:ext cx="529624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 panose="030F0702030302020204" pitchFamily="66" charset="0"/>
                <a:cs typeface="CMU Bright Roman"/>
              </a:rPr>
              <a:t> x</a:t>
            </a:r>
            <a:r>
              <a:rPr lang="en-US" sz="1600" i="1" baseline="-25000" dirty="0">
                <a:latin typeface="Comic Sans MS" panose="030F0702030302020204" pitchFamily="66" charset="0"/>
                <a:cs typeface="CMU Bright Roman"/>
              </a:rPr>
              <a:t>3 </a:t>
            </a:r>
            <a:r>
              <a:rPr lang="en-US" sz="1600" i="1" dirty="0">
                <a:latin typeface="Comic Sans MS" panose="030F0702030302020204" pitchFamily="66" charset="0"/>
                <a:cs typeface="CMU Bright Roman"/>
              </a:rPr>
              <a:t>      </a:t>
            </a:r>
            <a:endParaRPr lang="en-US" sz="1600" i="1" baseline="-25000" dirty="0">
              <a:latin typeface="Comic Sans MS" panose="030F0702030302020204" pitchFamily="66" charset="0"/>
              <a:cs typeface="CMU Bright Roman"/>
            </a:endParaRPr>
          </a:p>
          <a:p>
            <a:pPr algn="just"/>
            <a:endParaRPr lang="en-US" sz="1600" i="1" baseline="-25000" dirty="0">
              <a:latin typeface="Comic Sans MS" panose="030F0702030302020204" pitchFamily="66" charset="0"/>
              <a:cs typeface="CMU Bright Roman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90142" y="2519592"/>
            <a:ext cx="4028364" cy="3836758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4767698" y="2521183"/>
            <a:ext cx="3974587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latin typeface="Comic Sans MS" panose="030F0702030302020204" pitchFamily="66" charset="0"/>
                <a:cs typeface="CMU Bright Roman"/>
              </a:rPr>
              <a:t>Treat the unfolded network as one big feed-forward network!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Comic Sans MS" panose="030F0702030302020204" pitchFamily="66" charset="0"/>
              <a:cs typeface="CMU Bright Roman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Comic Sans MS" panose="030F0702030302020204" pitchFamily="66" charset="0"/>
                <a:cs typeface="CMU Bright Roman"/>
              </a:rPr>
              <a:t>This big network takes in entire sequence as an input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Comic Sans MS" panose="030F0702030302020204" pitchFamily="66" charset="0"/>
              <a:cs typeface="CMU Bright Roman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Comic Sans MS" panose="030F0702030302020204" pitchFamily="66" charset="0"/>
                <a:cs typeface="CMU Bright Roman"/>
              </a:rPr>
              <a:t>Compute gradients through the usual </a:t>
            </a:r>
            <a:r>
              <a:rPr lang="en-US" dirty="0" err="1">
                <a:latin typeface="Comic Sans MS" panose="030F0702030302020204" pitchFamily="66" charset="0"/>
                <a:cs typeface="CMU Bright Roman"/>
              </a:rPr>
              <a:t>backpropagation</a:t>
            </a:r>
            <a:endParaRPr lang="en-US" dirty="0">
              <a:latin typeface="Comic Sans MS" panose="030F0702030302020204" pitchFamily="66" charset="0"/>
              <a:cs typeface="CMU Bright Roman"/>
            </a:endParaRPr>
          </a:p>
          <a:p>
            <a:endParaRPr lang="en-US" dirty="0">
              <a:latin typeface="Comic Sans MS" panose="030F0702030302020204" pitchFamily="66" charset="0"/>
              <a:cs typeface="CMU Bright Roman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Comic Sans MS" panose="030F0702030302020204" pitchFamily="66" charset="0"/>
                <a:cs typeface="CMU Bright Roman"/>
              </a:rPr>
              <a:t>Update shared weights</a:t>
            </a:r>
          </a:p>
        </p:txBody>
      </p:sp>
    </p:spTree>
    <p:extLst>
      <p:ext uri="{BB962C8B-B14F-4D97-AF65-F5344CB8AC3E}">
        <p14:creationId xmlns:p14="http://schemas.microsoft.com/office/powerpoint/2010/main" val="374148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7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latin typeface="Comic Sans MS" panose="030F0702030302020204" pitchFamily="66" charset="0"/>
                <a:cs typeface="CMU Bright SemiBold"/>
              </a:rPr>
              <a:t>The Unfolded Vanilla RNN Forward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376446"/>
              </p:ext>
            </p:extLst>
          </p:nvPr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2400" imgH="241300" progId="Equation.DSMT4">
                  <p:embed/>
                </p:oleObj>
              </mc:Choice>
              <mc:Fallback>
                <p:oleObj name="Equation" r:id="rId2" imgW="1524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8749038"/>
              </p:ext>
            </p:extLst>
          </p:nvPr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2400" imgH="241300" progId="Equation.DSMT4">
                  <p:embed/>
                </p:oleObj>
              </mc:Choice>
              <mc:Fallback>
                <p:oleObj name="Equation" r:id="rId4" imgW="1524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3" name="Group 52"/>
          <p:cNvGrpSpPr/>
          <p:nvPr/>
        </p:nvGrpSpPr>
        <p:grpSpPr>
          <a:xfrm>
            <a:off x="760464" y="1541124"/>
            <a:ext cx="1023307" cy="4484056"/>
            <a:chOff x="760464" y="1306873"/>
            <a:chExt cx="1023307" cy="4484056"/>
          </a:xfrm>
        </p:grpSpPr>
        <p:grpSp>
          <p:nvGrpSpPr>
            <p:cNvPr id="5" name="Group 4"/>
            <p:cNvGrpSpPr/>
            <p:nvPr/>
          </p:nvGrpSpPr>
          <p:grpSpPr>
            <a:xfrm rot="16200000">
              <a:off x="442" y="4007599"/>
              <a:ext cx="2543352" cy="1023307"/>
              <a:chOff x="3280722" y="2449058"/>
              <a:chExt cx="2543352" cy="1023307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endParaRPr>
              </a:p>
            </p:txBody>
          </p:sp>
          <p:sp>
            <p:nvSpPr>
              <p:cNvPr id="34" name="Freeform 33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Arrow Connector 61"/>
              <p:cNvCxnSpPr>
                <a:stCxn id="33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>
                <a:endCxn id="33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>
                <a:endCxn id="33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/>
              <p:cNvSpPr txBox="1"/>
              <p:nvPr/>
            </p:nvSpPr>
            <p:spPr>
              <a:xfrm rot="5400000">
                <a:off x="5468688" y="2805169"/>
                <a:ext cx="37221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omic Sans MS" panose="030F0702030302020204" pitchFamily="66" charset="0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omic Sans MS" panose="030F0702030302020204" pitchFamily="66" charset="0"/>
                    <a:cs typeface="CMU Bright Roman"/>
                  </a:rPr>
                  <a:t>1</a:t>
                </a: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omic Sans MS" panose="030F0702030302020204" pitchFamily="66" charset="0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omic Sans MS" panose="030F0702030302020204" pitchFamily="66" charset="0"/>
                    <a:cs typeface="CMU Bright Roman"/>
                  </a:rPr>
                  <a:t>1  </a:t>
                </a:r>
                <a:r>
                  <a:rPr lang="en-US" sz="1600" i="1" dirty="0">
                    <a:latin typeface="Comic Sans MS" panose="030F0702030302020204" pitchFamily="66" charset="0"/>
                    <a:cs typeface="CMU Bright Roman"/>
                  </a:rPr>
                  <a:t>   h</a:t>
                </a:r>
                <a:r>
                  <a:rPr lang="en-US" sz="1600" i="1" baseline="-25000" dirty="0">
                    <a:latin typeface="Comic Sans MS" panose="030F0702030302020204" pitchFamily="66" charset="0"/>
                    <a:cs typeface="CMU Bright Roman"/>
                  </a:rPr>
                  <a:t>0</a:t>
                </a:r>
              </a:p>
              <a:p>
                <a:pPr algn="just"/>
                <a:endParaRPr lang="en-US" sz="1600" i="1" baseline="-25000" dirty="0">
                  <a:latin typeface="Comic Sans MS" panose="030F0702030302020204" pitchFamily="66" charset="0"/>
                  <a:cs typeface="CMU Bright Roman"/>
                </a:endParaRPr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endParaRPr>
            </a:p>
          </p:txBody>
        </p:sp>
        <p:cxnSp>
          <p:nvCxnSpPr>
            <p:cNvPr id="31" name="Straight Arrow Connector 30"/>
            <p:cNvCxnSpPr>
              <a:stCxn id="164" idx="0"/>
              <a:endCxn id="30" idx="2"/>
            </p:cNvCxnSpPr>
            <p:nvPr/>
          </p:nvCxnSpPr>
          <p:spPr>
            <a:xfrm flipV="1">
              <a:off x="1285853" y="2943060"/>
              <a:ext cx="3390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rPr>
                <a:t>1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109590" y="1978815"/>
              <a:ext cx="3609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omic Sans MS" panose="030F0702030302020204" pitchFamily="66" charset="0"/>
                  <a:cs typeface="CMU Bright Roman"/>
                </a:rPr>
                <a:t>y</a:t>
              </a:r>
              <a:r>
                <a:rPr lang="en-US" sz="1600" i="1" baseline="-25000" dirty="0">
                  <a:latin typeface="Comic Sans MS" panose="030F0702030302020204" pitchFamily="66" charset="0"/>
                  <a:cs typeface="CMU Bright Roman"/>
                </a:rPr>
                <a:t>1</a:t>
              </a:r>
            </a:p>
          </p:txBody>
        </p:sp>
        <p:cxnSp>
          <p:nvCxnSpPr>
            <p:cNvPr id="51" name="Straight Arrow Connector 50"/>
            <p:cNvCxnSpPr>
              <a:stCxn id="50" idx="0"/>
              <a:endCxn id="49" idx="2"/>
            </p:cNvCxnSpPr>
            <p:nvPr/>
          </p:nvCxnSpPr>
          <p:spPr>
            <a:xfrm flipH="1" flipV="1">
              <a:off x="1285853" y="1764470"/>
              <a:ext cx="4235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30" idx="0"/>
              <a:endCxn id="50" idx="2"/>
            </p:cNvCxnSpPr>
            <p:nvPr/>
          </p:nvCxnSpPr>
          <p:spPr>
            <a:xfrm flipV="1">
              <a:off x="1289243" y="2317369"/>
              <a:ext cx="845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2133502" y="1541125"/>
            <a:ext cx="1023307" cy="4484056"/>
            <a:chOff x="760464" y="1306873"/>
            <a:chExt cx="1023307" cy="4484056"/>
          </a:xfrm>
        </p:grpSpPr>
        <p:grpSp>
          <p:nvGrpSpPr>
            <p:cNvPr id="83" name="Group 82"/>
            <p:cNvGrpSpPr/>
            <p:nvPr/>
          </p:nvGrpSpPr>
          <p:grpSpPr>
            <a:xfrm rot="16200000">
              <a:off x="442" y="4007599"/>
              <a:ext cx="2543352" cy="1023307"/>
              <a:chOff x="3280722" y="2449058"/>
              <a:chExt cx="2543352" cy="1023307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endParaRPr>
              </a:p>
            </p:txBody>
          </p:sp>
          <p:sp>
            <p:nvSpPr>
              <p:cNvPr id="92" name="Freeform 91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3" name="Straight Arrow Connector 92"/>
              <p:cNvCxnSpPr>
                <a:stCxn id="91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>
                <a:endCxn id="91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>
                <a:endCxn id="91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TextBox 95"/>
              <p:cNvSpPr txBox="1"/>
              <p:nvPr/>
            </p:nvSpPr>
            <p:spPr>
              <a:xfrm rot="5400000">
                <a:off x="5461474" y="2805169"/>
                <a:ext cx="38664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omic Sans MS" panose="030F0702030302020204" pitchFamily="66" charset="0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omic Sans MS" panose="030F0702030302020204" pitchFamily="66" charset="0"/>
                    <a:cs typeface="CMU Bright Roman"/>
                  </a:rPr>
                  <a:t>2</a:t>
                </a: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omic Sans MS" panose="030F0702030302020204" pitchFamily="66" charset="0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omic Sans MS" panose="030F0702030302020204" pitchFamily="66" charset="0"/>
                    <a:cs typeface="CMU Bright Roman"/>
                  </a:rPr>
                  <a:t>2</a:t>
                </a:r>
                <a:r>
                  <a:rPr lang="en-US" sz="1600" i="1" dirty="0">
                    <a:latin typeface="Comic Sans MS" panose="030F0702030302020204" pitchFamily="66" charset="0"/>
                    <a:cs typeface="CMU Bright Roman"/>
                  </a:rPr>
                  <a:t>     h</a:t>
                </a:r>
                <a:r>
                  <a:rPr lang="en-US" sz="1600" i="1" baseline="-25000" dirty="0">
                    <a:latin typeface="Comic Sans MS" panose="030F0702030302020204" pitchFamily="66" charset="0"/>
                    <a:cs typeface="CMU Bright Roman"/>
                  </a:rPr>
                  <a:t>1</a:t>
                </a:r>
              </a:p>
              <a:p>
                <a:pPr algn="just"/>
                <a:endParaRPr lang="en-US" sz="1600" i="1" baseline="-25000" dirty="0">
                  <a:latin typeface="Comic Sans MS" panose="030F0702030302020204" pitchFamily="66" charset="0"/>
                  <a:cs typeface="CMU Bright Roman"/>
                </a:endParaRPr>
              </a:p>
            </p:txBody>
          </p:sp>
        </p:grpSp>
        <p:sp>
          <p:nvSpPr>
            <p:cNvPr id="84" name="Rectangle 83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endParaRPr>
            </a:p>
          </p:txBody>
        </p:sp>
        <p:cxnSp>
          <p:nvCxnSpPr>
            <p:cNvPr id="85" name="Straight Arrow Connector 84"/>
            <p:cNvCxnSpPr>
              <a:stCxn id="96" idx="0"/>
              <a:endCxn id="84" idx="2"/>
            </p:cNvCxnSpPr>
            <p:nvPr/>
          </p:nvCxnSpPr>
          <p:spPr>
            <a:xfrm flipV="1">
              <a:off x="1285853" y="2943060"/>
              <a:ext cx="3390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rPr>
                <a:t>2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02376" y="1978815"/>
              <a:ext cx="3754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omic Sans MS" panose="030F0702030302020204" pitchFamily="66" charset="0"/>
                  <a:cs typeface="CMU Bright Roman"/>
                </a:rPr>
                <a:t>y</a:t>
              </a:r>
              <a:r>
                <a:rPr lang="en-US" sz="1600" i="1" baseline="-25000" dirty="0">
                  <a:latin typeface="Comic Sans MS" panose="030F0702030302020204" pitchFamily="66" charset="0"/>
                  <a:cs typeface="CMU Bright Roman"/>
                </a:rPr>
                <a:t>2</a:t>
              </a:r>
            </a:p>
          </p:txBody>
        </p:sp>
        <p:cxnSp>
          <p:nvCxnSpPr>
            <p:cNvPr id="88" name="Straight Arrow Connector 87"/>
            <p:cNvCxnSpPr>
              <a:stCxn id="87" idx="0"/>
              <a:endCxn id="86" idx="2"/>
            </p:cNvCxnSpPr>
            <p:nvPr/>
          </p:nvCxnSpPr>
          <p:spPr>
            <a:xfrm flipH="1" flipV="1">
              <a:off x="1285853" y="1764470"/>
              <a:ext cx="4235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84" idx="0"/>
              <a:endCxn id="87" idx="2"/>
            </p:cNvCxnSpPr>
            <p:nvPr/>
          </p:nvCxnSpPr>
          <p:spPr>
            <a:xfrm flipV="1">
              <a:off x="1289243" y="2317369"/>
              <a:ext cx="845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3468037" y="1557577"/>
            <a:ext cx="1023307" cy="4484055"/>
            <a:chOff x="760464" y="1306873"/>
            <a:chExt cx="1023307" cy="4484055"/>
          </a:xfrm>
        </p:grpSpPr>
        <p:grpSp>
          <p:nvGrpSpPr>
            <p:cNvPr id="99" name="Group 98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endParaRPr>
              </a:p>
            </p:txBody>
          </p:sp>
          <p:sp>
            <p:nvSpPr>
              <p:cNvPr id="108" name="Freeform 107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9" name="Straight Arrow Connector 108"/>
              <p:cNvCxnSpPr>
                <a:stCxn id="107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>
                <a:endCxn id="107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endCxn id="107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TextBox 111"/>
              <p:cNvSpPr txBox="1"/>
              <p:nvPr/>
            </p:nvSpPr>
            <p:spPr>
              <a:xfrm rot="5400000">
                <a:off x="5461473" y="2805170"/>
                <a:ext cx="38664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omic Sans MS" panose="030F0702030302020204" pitchFamily="66" charset="0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omic Sans MS" panose="030F0702030302020204" pitchFamily="66" charset="0"/>
                    <a:cs typeface="CMU Bright Roman"/>
                  </a:rPr>
                  <a:t>3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omic Sans MS" panose="030F0702030302020204" pitchFamily="66" charset="0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omic Sans MS" panose="030F0702030302020204" pitchFamily="66" charset="0"/>
                    <a:cs typeface="CMU Bright Roman"/>
                  </a:rPr>
                  <a:t>3</a:t>
                </a:r>
                <a:r>
                  <a:rPr lang="en-US" sz="1600" i="1" dirty="0">
                    <a:latin typeface="Comic Sans MS" panose="030F0702030302020204" pitchFamily="66" charset="0"/>
                    <a:cs typeface="CMU Bright Roman"/>
                  </a:rPr>
                  <a:t>     h</a:t>
                </a:r>
                <a:r>
                  <a:rPr lang="en-US" sz="1600" i="1" baseline="-25000" dirty="0">
                    <a:latin typeface="Comic Sans MS" panose="030F0702030302020204" pitchFamily="66" charset="0"/>
                    <a:cs typeface="CMU Bright Roman"/>
                  </a:rPr>
                  <a:t>2</a:t>
                </a:r>
              </a:p>
              <a:p>
                <a:pPr algn="just"/>
                <a:endParaRPr lang="en-US" sz="1600" i="1" baseline="-25000" dirty="0">
                  <a:latin typeface="Comic Sans MS" panose="030F0702030302020204" pitchFamily="66" charset="0"/>
                  <a:cs typeface="CMU Bright Roman"/>
                </a:endParaRPr>
              </a:p>
            </p:txBody>
          </p:sp>
        </p:grpSp>
        <p:sp>
          <p:nvSpPr>
            <p:cNvPr id="100" name="Rectangle 99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endParaRPr>
            </a:p>
          </p:txBody>
        </p:sp>
        <p:cxnSp>
          <p:nvCxnSpPr>
            <p:cNvPr id="101" name="Straight Arrow Connector 100"/>
            <p:cNvCxnSpPr>
              <a:stCxn id="112" idx="0"/>
              <a:endCxn id="100" idx="2"/>
            </p:cNvCxnSpPr>
            <p:nvPr/>
          </p:nvCxnSpPr>
          <p:spPr>
            <a:xfrm flipV="1">
              <a:off x="1285854" y="2943060"/>
              <a:ext cx="3389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Rectangle 101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rPr>
                <a:t>3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102376" y="1978815"/>
              <a:ext cx="3754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omic Sans MS" panose="030F0702030302020204" pitchFamily="66" charset="0"/>
                  <a:cs typeface="CMU Bright Roman"/>
                </a:rPr>
                <a:t>y</a:t>
              </a:r>
              <a:r>
                <a:rPr lang="en-US" sz="1600" i="1" baseline="-25000" dirty="0">
                  <a:latin typeface="Comic Sans MS" panose="030F0702030302020204" pitchFamily="66" charset="0"/>
                  <a:cs typeface="CMU Bright Roman"/>
                </a:rPr>
                <a:t>3</a:t>
              </a:r>
            </a:p>
          </p:txBody>
        </p:sp>
        <p:cxnSp>
          <p:nvCxnSpPr>
            <p:cNvPr id="104" name="Straight Arrow Connector 103"/>
            <p:cNvCxnSpPr>
              <a:stCxn id="103" idx="0"/>
              <a:endCxn id="102" idx="2"/>
            </p:cNvCxnSpPr>
            <p:nvPr/>
          </p:nvCxnSpPr>
          <p:spPr>
            <a:xfrm flipH="1" flipV="1">
              <a:off x="1285853" y="1764470"/>
              <a:ext cx="4235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100" idx="0"/>
              <a:endCxn id="103" idx="2"/>
            </p:cNvCxnSpPr>
            <p:nvPr/>
          </p:nvCxnSpPr>
          <p:spPr>
            <a:xfrm flipV="1">
              <a:off x="1289243" y="2317369"/>
              <a:ext cx="845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Freeform 116"/>
          <p:cNvSpPr/>
          <p:nvPr/>
        </p:nvSpPr>
        <p:spPr>
          <a:xfrm>
            <a:off x="1430243" y="3476752"/>
            <a:ext cx="1430243" cy="2670005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reeform 121"/>
          <p:cNvSpPr/>
          <p:nvPr/>
        </p:nvSpPr>
        <p:spPr>
          <a:xfrm>
            <a:off x="2800144" y="3469806"/>
            <a:ext cx="1430243" cy="2670005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3604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43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760464" y="1541124"/>
            <a:ext cx="1023307" cy="4484056"/>
            <a:chOff x="760464" y="1306873"/>
            <a:chExt cx="1023307" cy="4484056"/>
          </a:xfrm>
        </p:grpSpPr>
        <p:grpSp>
          <p:nvGrpSpPr>
            <p:cNvPr id="18" name="Group 17"/>
            <p:cNvGrpSpPr/>
            <p:nvPr/>
          </p:nvGrpSpPr>
          <p:grpSpPr>
            <a:xfrm rot="16200000">
              <a:off x="442" y="4007599"/>
              <a:ext cx="2543352" cy="1023307"/>
              <a:chOff x="3280722" y="2449058"/>
              <a:chExt cx="2543352" cy="1023307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  <a:headEnd type="arrow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headEnd type="arrow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endParaRPr>
              </a:p>
            </p:txBody>
          </p:sp>
          <p:sp>
            <p:nvSpPr>
              <p:cNvPr id="27" name="Freeform 26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Arrow Connector 27"/>
              <p:cNvCxnSpPr>
                <a:stCxn id="26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>
                <a:endCxn id="26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>
                <a:endCxn id="26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 rot="5400000">
                <a:off x="5468688" y="2805169"/>
                <a:ext cx="372217" cy="338554"/>
              </a:xfrm>
              <a:prstGeom prst="rect">
                <a:avLst/>
              </a:prstGeom>
              <a:noFill/>
              <a:ln>
                <a:noFill/>
                <a:headEnd type="arrow"/>
                <a:tailEnd type="none"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omic Sans MS" panose="030F0702030302020204" pitchFamily="66" charset="0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omic Sans MS" panose="030F0702030302020204" pitchFamily="66" charset="0"/>
                    <a:cs typeface="CMU Bright Roman"/>
                  </a:rPr>
                  <a:t>1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  <a:ln>
                <a:noFill/>
                <a:headEnd type="arrow"/>
                <a:tailEnd type="none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omic Sans MS" panose="030F0702030302020204" pitchFamily="66" charset="0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omic Sans MS" panose="030F0702030302020204" pitchFamily="66" charset="0"/>
                    <a:cs typeface="CMU Bright Roman"/>
                  </a:rPr>
                  <a:t>1  </a:t>
                </a:r>
                <a:r>
                  <a:rPr lang="en-US" sz="1600" i="1" dirty="0">
                    <a:latin typeface="Comic Sans MS" panose="030F0702030302020204" pitchFamily="66" charset="0"/>
                    <a:cs typeface="CMU Bright Roman"/>
                  </a:rPr>
                  <a:t>   h</a:t>
                </a:r>
                <a:r>
                  <a:rPr lang="en-US" sz="1600" i="1" baseline="-25000" dirty="0">
                    <a:latin typeface="Comic Sans MS" panose="030F0702030302020204" pitchFamily="66" charset="0"/>
                    <a:cs typeface="CMU Bright Roman"/>
                  </a:rPr>
                  <a:t>0</a:t>
                </a:r>
              </a:p>
              <a:p>
                <a:pPr algn="just"/>
                <a:endParaRPr lang="en-US" sz="1600" i="1" baseline="-25000" dirty="0">
                  <a:latin typeface="Comic Sans MS" panose="030F0702030302020204" pitchFamily="66" charset="0"/>
                  <a:cs typeface="CMU Bright Roman"/>
                </a:endParaRPr>
              </a:p>
            </p:txBody>
          </p:sp>
        </p:grpSp>
        <p:sp>
          <p:nvSpPr>
            <p:cNvPr id="19" name="Rectangle 18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  <a:headEnd type="arrow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endParaRPr>
            </a:p>
          </p:txBody>
        </p:sp>
        <p:cxnSp>
          <p:nvCxnSpPr>
            <p:cNvPr id="20" name="Straight Arrow Connector 19"/>
            <p:cNvCxnSpPr>
              <a:stCxn id="31" idx="0"/>
              <a:endCxn id="19" idx="2"/>
            </p:cNvCxnSpPr>
            <p:nvPr/>
          </p:nvCxnSpPr>
          <p:spPr>
            <a:xfrm flipV="1">
              <a:off x="1285853" y="2943060"/>
              <a:ext cx="3390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  <a:headEnd type="arrow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rPr>
                <a:t>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09590" y="1978815"/>
              <a:ext cx="360996" cy="338554"/>
            </a:xfrm>
            <a:prstGeom prst="rect">
              <a:avLst/>
            </a:prstGeom>
            <a:noFill/>
            <a:ln>
              <a:noFill/>
              <a:headEnd type="arrow"/>
              <a:tailEnd type="none"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omic Sans MS" panose="030F0702030302020204" pitchFamily="66" charset="0"/>
                  <a:cs typeface="CMU Bright Roman"/>
                </a:rPr>
                <a:t>y</a:t>
              </a:r>
              <a:r>
                <a:rPr lang="en-US" sz="1600" i="1" baseline="-25000" dirty="0">
                  <a:latin typeface="Comic Sans MS" panose="030F0702030302020204" pitchFamily="66" charset="0"/>
                  <a:cs typeface="CMU Bright Roman"/>
                </a:rPr>
                <a:t>1</a:t>
              </a:r>
            </a:p>
          </p:txBody>
        </p:sp>
        <p:cxnSp>
          <p:nvCxnSpPr>
            <p:cNvPr id="23" name="Straight Arrow Connector 22"/>
            <p:cNvCxnSpPr>
              <a:stCxn id="22" idx="0"/>
              <a:endCxn id="21" idx="2"/>
            </p:cNvCxnSpPr>
            <p:nvPr/>
          </p:nvCxnSpPr>
          <p:spPr>
            <a:xfrm flipH="1" flipV="1">
              <a:off x="1285853" y="1764470"/>
              <a:ext cx="4235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9" idx="0"/>
              <a:endCxn id="22" idx="2"/>
            </p:cNvCxnSpPr>
            <p:nvPr/>
          </p:nvCxnSpPr>
          <p:spPr>
            <a:xfrm flipV="1">
              <a:off x="1289243" y="2317369"/>
              <a:ext cx="845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2133502" y="1541125"/>
            <a:ext cx="1023307" cy="4484056"/>
            <a:chOff x="760464" y="1306873"/>
            <a:chExt cx="1023307" cy="4484056"/>
          </a:xfrm>
        </p:grpSpPr>
        <p:grpSp>
          <p:nvGrpSpPr>
            <p:cNvPr id="37" name="Group 36"/>
            <p:cNvGrpSpPr/>
            <p:nvPr/>
          </p:nvGrpSpPr>
          <p:grpSpPr>
            <a:xfrm rot="16200000">
              <a:off x="442" y="4007599"/>
              <a:ext cx="2543352" cy="1023307"/>
              <a:chOff x="3280722" y="2449058"/>
              <a:chExt cx="2543352" cy="1023307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  <a:headEnd type="arrow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headEnd type="arrow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endParaRPr>
              </a:p>
            </p:txBody>
          </p:sp>
          <p:sp>
            <p:nvSpPr>
              <p:cNvPr id="46" name="Freeform 45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Arrow Connector 46"/>
              <p:cNvCxnSpPr>
                <a:stCxn id="45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>
                <a:endCxn id="45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endCxn id="45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/>
              <p:cNvSpPr txBox="1"/>
              <p:nvPr/>
            </p:nvSpPr>
            <p:spPr>
              <a:xfrm rot="5400000">
                <a:off x="5461474" y="2805169"/>
                <a:ext cx="386645" cy="338554"/>
              </a:xfrm>
              <a:prstGeom prst="rect">
                <a:avLst/>
              </a:prstGeom>
              <a:noFill/>
              <a:ln>
                <a:noFill/>
                <a:headEnd type="arrow"/>
                <a:tailEnd type="none"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omic Sans MS" panose="030F0702030302020204" pitchFamily="66" charset="0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omic Sans MS" panose="030F0702030302020204" pitchFamily="66" charset="0"/>
                    <a:cs typeface="CMU Bright Roman"/>
                  </a:rPr>
                  <a:t>2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  <a:ln>
                <a:noFill/>
                <a:headEnd type="arrow"/>
                <a:tailEnd type="none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omic Sans MS" panose="030F0702030302020204" pitchFamily="66" charset="0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omic Sans MS" panose="030F0702030302020204" pitchFamily="66" charset="0"/>
                    <a:cs typeface="CMU Bright Roman"/>
                  </a:rPr>
                  <a:t>2</a:t>
                </a:r>
                <a:r>
                  <a:rPr lang="en-US" sz="1600" i="1" dirty="0">
                    <a:latin typeface="Comic Sans MS" panose="030F0702030302020204" pitchFamily="66" charset="0"/>
                    <a:cs typeface="CMU Bright Roman"/>
                  </a:rPr>
                  <a:t>     h</a:t>
                </a:r>
                <a:r>
                  <a:rPr lang="en-US" sz="1600" i="1" baseline="-25000" dirty="0">
                    <a:latin typeface="Comic Sans MS" panose="030F0702030302020204" pitchFamily="66" charset="0"/>
                    <a:cs typeface="CMU Bright Roman"/>
                  </a:rPr>
                  <a:t>1</a:t>
                </a:r>
              </a:p>
              <a:p>
                <a:pPr algn="just"/>
                <a:endParaRPr lang="en-US" sz="1600" i="1" baseline="-25000" dirty="0">
                  <a:latin typeface="Comic Sans MS" panose="030F0702030302020204" pitchFamily="66" charset="0"/>
                  <a:cs typeface="CMU Bright Roman"/>
                </a:endParaRPr>
              </a:p>
            </p:txBody>
          </p:sp>
        </p:grpSp>
        <p:sp>
          <p:nvSpPr>
            <p:cNvPr id="38" name="Rectangle 37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  <a:headEnd type="arrow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endParaRPr>
            </a:p>
          </p:txBody>
        </p:sp>
        <p:cxnSp>
          <p:nvCxnSpPr>
            <p:cNvPr id="39" name="Straight Arrow Connector 38"/>
            <p:cNvCxnSpPr>
              <a:stCxn id="50" idx="0"/>
              <a:endCxn id="38" idx="2"/>
            </p:cNvCxnSpPr>
            <p:nvPr/>
          </p:nvCxnSpPr>
          <p:spPr>
            <a:xfrm flipV="1">
              <a:off x="1285853" y="2943060"/>
              <a:ext cx="3390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  <a:headEnd type="arrow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rPr>
                <a:t>2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102376" y="1978815"/>
              <a:ext cx="375424" cy="338554"/>
            </a:xfrm>
            <a:prstGeom prst="rect">
              <a:avLst/>
            </a:prstGeom>
            <a:noFill/>
            <a:ln>
              <a:noFill/>
              <a:headEnd type="arrow"/>
              <a:tailEnd type="none"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omic Sans MS" panose="030F0702030302020204" pitchFamily="66" charset="0"/>
                  <a:cs typeface="CMU Bright Roman"/>
                </a:rPr>
                <a:t>y</a:t>
              </a:r>
              <a:r>
                <a:rPr lang="en-US" sz="1600" i="1" baseline="-25000" dirty="0">
                  <a:latin typeface="Comic Sans MS" panose="030F0702030302020204" pitchFamily="66" charset="0"/>
                  <a:cs typeface="CMU Bright Roman"/>
                </a:rPr>
                <a:t>2</a:t>
              </a:r>
            </a:p>
          </p:txBody>
        </p:sp>
        <p:cxnSp>
          <p:nvCxnSpPr>
            <p:cNvPr id="42" name="Straight Arrow Connector 41"/>
            <p:cNvCxnSpPr>
              <a:stCxn id="41" idx="0"/>
              <a:endCxn id="40" idx="2"/>
            </p:cNvCxnSpPr>
            <p:nvPr/>
          </p:nvCxnSpPr>
          <p:spPr>
            <a:xfrm flipH="1" flipV="1">
              <a:off x="1285853" y="1764470"/>
              <a:ext cx="4235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8" idx="0"/>
              <a:endCxn id="41" idx="2"/>
            </p:cNvCxnSpPr>
            <p:nvPr/>
          </p:nvCxnSpPr>
          <p:spPr>
            <a:xfrm flipV="1">
              <a:off x="1289243" y="2317369"/>
              <a:ext cx="845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3468037" y="1557577"/>
            <a:ext cx="1023307" cy="4484055"/>
            <a:chOff x="760464" y="1306873"/>
            <a:chExt cx="1023307" cy="4484055"/>
          </a:xfrm>
        </p:grpSpPr>
        <p:grpSp>
          <p:nvGrpSpPr>
            <p:cNvPr id="53" name="Group 52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  <a:headEnd type="arrow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headEnd type="arrow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endParaRPr>
              </a:p>
            </p:txBody>
          </p:sp>
          <p:sp>
            <p:nvSpPr>
              <p:cNvPr id="64" name="Freeform 63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/>
              <p:cNvCxnSpPr>
                <a:stCxn id="63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>
                <a:endCxn id="63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>
                <a:endCxn id="63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/>
              <p:cNvSpPr txBox="1"/>
              <p:nvPr/>
            </p:nvSpPr>
            <p:spPr>
              <a:xfrm rot="5400000">
                <a:off x="5461473" y="2805170"/>
                <a:ext cx="386645" cy="338554"/>
              </a:xfrm>
              <a:prstGeom prst="rect">
                <a:avLst/>
              </a:prstGeom>
              <a:noFill/>
              <a:ln>
                <a:noFill/>
                <a:headEnd type="arrow"/>
                <a:tailEnd type="none"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omic Sans MS" panose="030F0702030302020204" pitchFamily="66" charset="0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omic Sans MS" panose="030F0702030302020204" pitchFamily="66" charset="0"/>
                    <a:cs typeface="CMU Bright Roman"/>
                  </a:rPr>
                  <a:t>3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  <a:ln>
                <a:noFill/>
                <a:headEnd type="arrow"/>
                <a:tailEnd type="none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omic Sans MS" panose="030F0702030302020204" pitchFamily="66" charset="0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omic Sans MS" panose="030F0702030302020204" pitchFamily="66" charset="0"/>
                    <a:cs typeface="CMU Bright Roman"/>
                  </a:rPr>
                  <a:t>3</a:t>
                </a:r>
                <a:r>
                  <a:rPr lang="en-US" sz="1600" i="1" dirty="0">
                    <a:latin typeface="Comic Sans MS" panose="030F0702030302020204" pitchFamily="66" charset="0"/>
                    <a:cs typeface="CMU Bright Roman"/>
                  </a:rPr>
                  <a:t>     h</a:t>
                </a:r>
                <a:r>
                  <a:rPr lang="en-US" sz="1600" i="1" baseline="-25000" dirty="0">
                    <a:latin typeface="Comic Sans MS" panose="030F0702030302020204" pitchFamily="66" charset="0"/>
                    <a:cs typeface="CMU Bright Roman"/>
                  </a:rPr>
                  <a:t>2</a:t>
                </a:r>
              </a:p>
              <a:p>
                <a:pPr algn="just"/>
                <a:endParaRPr lang="en-US" sz="1600" i="1" baseline="-25000" dirty="0">
                  <a:latin typeface="Comic Sans MS" panose="030F0702030302020204" pitchFamily="66" charset="0"/>
                  <a:cs typeface="CMU Bright Roman"/>
                </a:endParaRP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  <a:headEnd type="arrow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endParaRPr>
            </a:p>
          </p:txBody>
        </p:sp>
        <p:cxnSp>
          <p:nvCxnSpPr>
            <p:cNvPr id="55" name="Straight Arrow Connector 54"/>
            <p:cNvCxnSpPr>
              <a:stCxn id="68" idx="0"/>
              <a:endCxn id="54" idx="2"/>
            </p:cNvCxnSpPr>
            <p:nvPr/>
          </p:nvCxnSpPr>
          <p:spPr>
            <a:xfrm flipV="1">
              <a:off x="1285854" y="2943060"/>
              <a:ext cx="3389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  <a:headEnd type="arrow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rPr>
                <a:t>3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102376" y="1978815"/>
              <a:ext cx="375424" cy="338554"/>
            </a:xfrm>
            <a:prstGeom prst="rect">
              <a:avLst/>
            </a:prstGeom>
            <a:noFill/>
            <a:ln>
              <a:noFill/>
              <a:headEnd type="arrow"/>
              <a:tailEnd type="none"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omic Sans MS" panose="030F0702030302020204" pitchFamily="66" charset="0"/>
                  <a:cs typeface="CMU Bright Roman"/>
                </a:rPr>
                <a:t>y</a:t>
              </a:r>
              <a:r>
                <a:rPr lang="en-US" sz="1600" i="1" baseline="-25000" dirty="0">
                  <a:latin typeface="Comic Sans MS" panose="030F0702030302020204" pitchFamily="66" charset="0"/>
                  <a:cs typeface="CMU Bright Roman"/>
                </a:rPr>
                <a:t>3</a:t>
              </a:r>
            </a:p>
          </p:txBody>
        </p:sp>
        <p:cxnSp>
          <p:nvCxnSpPr>
            <p:cNvPr id="58" name="Straight Arrow Connector 57"/>
            <p:cNvCxnSpPr>
              <a:stCxn id="57" idx="0"/>
              <a:endCxn id="56" idx="2"/>
            </p:cNvCxnSpPr>
            <p:nvPr/>
          </p:nvCxnSpPr>
          <p:spPr>
            <a:xfrm flipH="1" flipV="1">
              <a:off x="1285853" y="1764470"/>
              <a:ext cx="4235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54" idx="0"/>
              <a:endCxn id="57" idx="2"/>
            </p:cNvCxnSpPr>
            <p:nvPr/>
          </p:nvCxnSpPr>
          <p:spPr>
            <a:xfrm flipV="1">
              <a:off x="1289243" y="2317369"/>
              <a:ext cx="845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Freeform 69"/>
          <p:cNvSpPr/>
          <p:nvPr/>
        </p:nvSpPr>
        <p:spPr>
          <a:xfrm>
            <a:off x="1430243" y="3476752"/>
            <a:ext cx="1430243" cy="2670005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/>
          <p:cNvSpPr/>
          <p:nvPr/>
        </p:nvSpPr>
        <p:spPr>
          <a:xfrm>
            <a:off x="2800144" y="3469806"/>
            <a:ext cx="1430243" cy="2670005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omic Sans MS" panose="030F0702030302020204" pitchFamily="66" charset="0"/>
                <a:cs typeface="CMU Bright SemiBold"/>
              </a:rPr>
              <a:t>The Unfolded Vanilla RNN Backward</a:t>
            </a:r>
          </a:p>
        </p:txBody>
      </p:sp>
    </p:spTree>
    <p:extLst>
      <p:ext uri="{BB962C8B-B14F-4D97-AF65-F5344CB8AC3E}">
        <p14:creationId xmlns:p14="http://schemas.microsoft.com/office/powerpoint/2010/main" val="10682092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omic Sans MS" panose="030F0702030302020204" pitchFamily="66" charset="0"/>
                <a:cs typeface="CMU Bright SemiBold"/>
              </a:rPr>
              <a:t>The Vanilla RNN Backward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44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760464" y="1541124"/>
            <a:ext cx="1023307" cy="4484056"/>
            <a:chOff x="760464" y="1306873"/>
            <a:chExt cx="1023307" cy="4484056"/>
          </a:xfrm>
        </p:grpSpPr>
        <p:grpSp>
          <p:nvGrpSpPr>
            <p:cNvPr id="18" name="Group 17"/>
            <p:cNvGrpSpPr/>
            <p:nvPr/>
          </p:nvGrpSpPr>
          <p:grpSpPr>
            <a:xfrm rot="16200000">
              <a:off x="442" y="4007599"/>
              <a:ext cx="2543352" cy="1023307"/>
              <a:chOff x="3280722" y="2449058"/>
              <a:chExt cx="2543352" cy="1023307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  <a:headEnd type="arrow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headEnd type="arrow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endParaRPr>
              </a:p>
            </p:txBody>
          </p:sp>
          <p:sp>
            <p:nvSpPr>
              <p:cNvPr id="27" name="Freeform 26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Arrow Connector 27"/>
              <p:cNvCxnSpPr>
                <a:stCxn id="26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>
                <a:endCxn id="26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>
                <a:endCxn id="26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 rot="5400000">
                <a:off x="5468688" y="2805169"/>
                <a:ext cx="372217" cy="338554"/>
              </a:xfrm>
              <a:prstGeom prst="rect">
                <a:avLst/>
              </a:prstGeom>
              <a:noFill/>
              <a:ln>
                <a:noFill/>
                <a:headEnd type="arrow"/>
                <a:tailEnd type="none"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omic Sans MS" panose="030F0702030302020204" pitchFamily="66" charset="0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omic Sans MS" panose="030F0702030302020204" pitchFamily="66" charset="0"/>
                    <a:cs typeface="CMU Bright Roman"/>
                  </a:rPr>
                  <a:t>1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  <a:ln>
                <a:noFill/>
                <a:headEnd type="arrow"/>
                <a:tailEnd type="none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omic Sans MS" panose="030F0702030302020204" pitchFamily="66" charset="0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omic Sans MS" panose="030F0702030302020204" pitchFamily="66" charset="0"/>
                    <a:cs typeface="CMU Bright Roman"/>
                  </a:rPr>
                  <a:t>1  </a:t>
                </a:r>
                <a:r>
                  <a:rPr lang="en-US" sz="1600" i="1" dirty="0">
                    <a:latin typeface="Comic Sans MS" panose="030F0702030302020204" pitchFamily="66" charset="0"/>
                    <a:cs typeface="CMU Bright Roman"/>
                  </a:rPr>
                  <a:t>   h</a:t>
                </a:r>
                <a:r>
                  <a:rPr lang="en-US" sz="1600" i="1" baseline="-25000" dirty="0">
                    <a:latin typeface="Comic Sans MS" panose="030F0702030302020204" pitchFamily="66" charset="0"/>
                    <a:cs typeface="CMU Bright Roman"/>
                  </a:rPr>
                  <a:t>0</a:t>
                </a:r>
              </a:p>
              <a:p>
                <a:pPr algn="just"/>
                <a:endParaRPr lang="en-US" sz="1600" i="1" baseline="-25000" dirty="0">
                  <a:latin typeface="Comic Sans MS" panose="030F0702030302020204" pitchFamily="66" charset="0"/>
                  <a:cs typeface="CMU Bright Roman"/>
                </a:endParaRPr>
              </a:p>
            </p:txBody>
          </p:sp>
        </p:grpSp>
        <p:sp>
          <p:nvSpPr>
            <p:cNvPr id="19" name="Rectangle 18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  <a:headEnd type="arrow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endParaRPr>
            </a:p>
          </p:txBody>
        </p:sp>
        <p:cxnSp>
          <p:nvCxnSpPr>
            <p:cNvPr id="20" name="Straight Arrow Connector 19"/>
            <p:cNvCxnSpPr>
              <a:stCxn id="31" idx="0"/>
              <a:endCxn id="19" idx="2"/>
            </p:cNvCxnSpPr>
            <p:nvPr/>
          </p:nvCxnSpPr>
          <p:spPr>
            <a:xfrm flipV="1">
              <a:off x="1285853" y="2943060"/>
              <a:ext cx="3390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  <a:headEnd type="arrow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rPr>
                <a:t>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09590" y="1978815"/>
              <a:ext cx="360996" cy="338554"/>
            </a:xfrm>
            <a:prstGeom prst="rect">
              <a:avLst/>
            </a:prstGeom>
            <a:noFill/>
            <a:ln>
              <a:noFill/>
              <a:headEnd type="arrow"/>
              <a:tailEnd type="none"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omic Sans MS" panose="030F0702030302020204" pitchFamily="66" charset="0"/>
                  <a:cs typeface="CMU Bright Roman"/>
                </a:rPr>
                <a:t>y</a:t>
              </a:r>
              <a:r>
                <a:rPr lang="en-US" sz="1600" i="1" baseline="-25000" dirty="0">
                  <a:latin typeface="Comic Sans MS" panose="030F0702030302020204" pitchFamily="66" charset="0"/>
                  <a:cs typeface="CMU Bright Roman"/>
                </a:rPr>
                <a:t>1</a:t>
              </a:r>
            </a:p>
          </p:txBody>
        </p:sp>
        <p:cxnSp>
          <p:nvCxnSpPr>
            <p:cNvPr id="23" name="Straight Arrow Connector 22"/>
            <p:cNvCxnSpPr>
              <a:stCxn id="22" idx="0"/>
              <a:endCxn id="21" idx="2"/>
            </p:cNvCxnSpPr>
            <p:nvPr/>
          </p:nvCxnSpPr>
          <p:spPr>
            <a:xfrm flipH="1" flipV="1">
              <a:off x="1285853" y="1764470"/>
              <a:ext cx="4235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9" idx="0"/>
              <a:endCxn id="22" idx="2"/>
            </p:cNvCxnSpPr>
            <p:nvPr/>
          </p:nvCxnSpPr>
          <p:spPr>
            <a:xfrm flipV="1">
              <a:off x="1289243" y="2317369"/>
              <a:ext cx="845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2133502" y="1541125"/>
            <a:ext cx="1023307" cy="4484056"/>
            <a:chOff x="760464" y="1306873"/>
            <a:chExt cx="1023307" cy="4484056"/>
          </a:xfrm>
        </p:grpSpPr>
        <p:grpSp>
          <p:nvGrpSpPr>
            <p:cNvPr id="37" name="Group 36"/>
            <p:cNvGrpSpPr/>
            <p:nvPr/>
          </p:nvGrpSpPr>
          <p:grpSpPr>
            <a:xfrm rot="16200000">
              <a:off x="442" y="4007599"/>
              <a:ext cx="2543352" cy="1023307"/>
              <a:chOff x="3280722" y="2449058"/>
              <a:chExt cx="2543352" cy="1023307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  <a:headEnd type="arrow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headEnd type="arrow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endParaRPr>
              </a:p>
            </p:txBody>
          </p:sp>
          <p:sp>
            <p:nvSpPr>
              <p:cNvPr id="46" name="Freeform 45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Arrow Connector 46"/>
              <p:cNvCxnSpPr>
                <a:stCxn id="45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>
                <a:endCxn id="45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endCxn id="45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/>
              <p:cNvSpPr txBox="1"/>
              <p:nvPr/>
            </p:nvSpPr>
            <p:spPr>
              <a:xfrm rot="5400000">
                <a:off x="5461474" y="2805169"/>
                <a:ext cx="386645" cy="338554"/>
              </a:xfrm>
              <a:prstGeom prst="rect">
                <a:avLst/>
              </a:prstGeom>
              <a:noFill/>
              <a:ln>
                <a:noFill/>
                <a:headEnd type="arrow"/>
                <a:tailEnd type="none"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omic Sans MS" panose="030F0702030302020204" pitchFamily="66" charset="0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omic Sans MS" panose="030F0702030302020204" pitchFamily="66" charset="0"/>
                    <a:cs typeface="CMU Bright Roman"/>
                  </a:rPr>
                  <a:t>2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  <a:ln>
                <a:noFill/>
                <a:headEnd type="arrow"/>
                <a:tailEnd type="none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omic Sans MS" panose="030F0702030302020204" pitchFamily="66" charset="0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omic Sans MS" panose="030F0702030302020204" pitchFamily="66" charset="0"/>
                    <a:cs typeface="CMU Bright Roman"/>
                  </a:rPr>
                  <a:t>2</a:t>
                </a:r>
                <a:r>
                  <a:rPr lang="en-US" sz="1600" i="1" dirty="0">
                    <a:latin typeface="Comic Sans MS" panose="030F0702030302020204" pitchFamily="66" charset="0"/>
                    <a:cs typeface="CMU Bright Roman"/>
                  </a:rPr>
                  <a:t>     h</a:t>
                </a:r>
                <a:r>
                  <a:rPr lang="en-US" sz="1600" i="1" baseline="-25000" dirty="0">
                    <a:latin typeface="Comic Sans MS" panose="030F0702030302020204" pitchFamily="66" charset="0"/>
                    <a:cs typeface="CMU Bright Roman"/>
                  </a:rPr>
                  <a:t>1</a:t>
                </a:r>
              </a:p>
              <a:p>
                <a:pPr algn="just"/>
                <a:endParaRPr lang="en-US" sz="1600" i="1" baseline="-25000" dirty="0">
                  <a:latin typeface="Comic Sans MS" panose="030F0702030302020204" pitchFamily="66" charset="0"/>
                  <a:cs typeface="CMU Bright Roman"/>
                </a:endParaRPr>
              </a:p>
            </p:txBody>
          </p:sp>
        </p:grpSp>
        <p:sp>
          <p:nvSpPr>
            <p:cNvPr id="38" name="Rectangle 37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  <a:headEnd type="arrow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endParaRPr>
            </a:p>
          </p:txBody>
        </p:sp>
        <p:cxnSp>
          <p:nvCxnSpPr>
            <p:cNvPr id="39" name="Straight Arrow Connector 38"/>
            <p:cNvCxnSpPr>
              <a:stCxn id="50" idx="0"/>
              <a:endCxn id="38" idx="2"/>
            </p:cNvCxnSpPr>
            <p:nvPr/>
          </p:nvCxnSpPr>
          <p:spPr>
            <a:xfrm flipV="1">
              <a:off x="1285853" y="2943060"/>
              <a:ext cx="3390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  <a:headEnd type="arrow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rPr>
                <a:t>2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102376" y="1978815"/>
              <a:ext cx="375424" cy="338554"/>
            </a:xfrm>
            <a:prstGeom prst="rect">
              <a:avLst/>
            </a:prstGeom>
            <a:noFill/>
            <a:ln>
              <a:noFill/>
              <a:headEnd type="arrow"/>
              <a:tailEnd type="none"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omic Sans MS" panose="030F0702030302020204" pitchFamily="66" charset="0"/>
                  <a:cs typeface="CMU Bright Roman"/>
                </a:rPr>
                <a:t>y</a:t>
              </a:r>
              <a:r>
                <a:rPr lang="en-US" sz="1600" i="1" baseline="-25000" dirty="0">
                  <a:latin typeface="Comic Sans MS" panose="030F0702030302020204" pitchFamily="66" charset="0"/>
                  <a:cs typeface="CMU Bright Roman"/>
                </a:rPr>
                <a:t>2</a:t>
              </a:r>
            </a:p>
          </p:txBody>
        </p:sp>
        <p:cxnSp>
          <p:nvCxnSpPr>
            <p:cNvPr id="42" name="Straight Arrow Connector 41"/>
            <p:cNvCxnSpPr>
              <a:stCxn id="41" idx="0"/>
              <a:endCxn id="40" idx="2"/>
            </p:cNvCxnSpPr>
            <p:nvPr/>
          </p:nvCxnSpPr>
          <p:spPr>
            <a:xfrm flipH="1" flipV="1">
              <a:off x="1285853" y="1764470"/>
              <a:ext cx="4235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8" idx="0"/>
              <a:endCxn id="41" idx="2"/>
            </p:cNvCxnSpPr>
            <p:nvPr/>
          </p:nvCxnSpPr>
          <p:spPr>
            <a:xfrm flipV="1">
              <a:off x="1289243" y="2317369"/>
              <a:ext cx="845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3468037" y="1557577"/>
            <a:ext cx="1023307" cy="4484055"/>
            <a:chOff x="760464" y="1306873"/>
            <a:chExt cx="1023307" cy="4484055"/>
          </a:xfrm>
        </p:grpSpPr>
        <p:grpSp>
          <p:nvGrpSpPr>
            <p:cNvPr id="53" name="Group 52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  <a:headEnd type="arrow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headEnd type="arrow"/>
                <a:tailEnd type="none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endParaRPr>
              </a:p>
            </p:txBody>
          </p:sp>
          <p:sp>
            <p:nvSpPr>
              <p:cNvPr id="64" name="Freeform 63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/>
              <p:cNvCxnSpPr>
                <a:stCxn id="63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>
                <a:endCxn id="63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>
                <a:endCxn id="63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/>
              <p:cNvSpPr txBox="1"/>
              <p:nvPr/>
            </p:nvSpPr>
            <p:spPr>
              <a:xfrm rot="5400000">
                <a:off x="5461473" y="2805170"/>
                <a:ext cx="386645" cy="338554"/>
              </a:xfrm>
              <a:prstGeom prst="rect">
                <a:avLst/>
              </a:prstGeom>
              <a:noFill/>
              <a:ln>
                <a:noFill/>
                <a:headEnd type="arrow"/>
                <a:tailEnd type="none"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omic Sans MS" panose="030F0702030302020204" pitchFamily="66" charset="0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omic Sans MS" panose="030F0702030302020204" pitchFamily="66" charset="0"/>
                    <a:cs typeface="CMU Bright Roman"/>
                  </a:rPr>
                  <a:t>3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  <a:ln>
                <a:noFill/>
                <a:headEnd type="arrow"/>
                <a:tailEnd type="none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omic Sans MS" panose="030F0702030302020204" pitchFamily="66" charset="0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omic Sans MS" panose="030F0702030302020204" pitchFamily="66" charset="0"/>
                    <a:cs typeface="CMU Bright Roman"/>
                  </a:rPr>
                  <a:t>3</a:t>
                </a:r>
                <a:r>
                  <a:rPr lang="en-US" sz="1600" i="1" dirty="0">
                    <a:latin typeface="Comic Sans MS" panose="030F0702030302020204" pitchFamily="66" charset="0"/>
                    <a:cs typeface="CMU Bright Roman"/>
                  </a:rPr>
                  <a:t>     h</a:t>
                </a:r>
                <a:r>
                  <a:rPr lang="en-US" sz="1600" i="1" baseline="-25000" dirty="0">
                    <a:latin typeface="Comic Sans MS" panose="030F0702030302020204" pitchFamily="66" charset="0"/>
                    <a:cs typeface="CMU Bright Roman"/>
                  </a:rPr>
                  <a:t>2</a:t>
                </a:r>
              </a:p>
              <a:p>
                <a:pPr algn="just"/>
                <a:endParaRPr lang="en-US" sz="1600" i="1" baseline="-25000" dirty="0">
                  <a:latin typeface="Comic Sans MS" panose="030F0702030302020204" pitchFamily="66" charset="0"/>
                  <a:cs typeface="CMU Bright Roman"/>
                </a:endParaRP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  <a:headEnd type="arrow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endParaRPr>
            </a:p>
          </p:txBody>
        </p:sp>
        <p:cxnSp>
          <p:nvCxnSpPr>
            <p:cNvPr id="55" name="Straight Arrow Connector 54"/>
            <p:cNvCxnSpPr>
              <a:stCxn id="68" idx="0"/>
              <a:endCxn id="54" idx="2"/>
            </p:cNvCxnSpPr>
            <p:nvPr/>
          </p:nvCxnSpPr>
          <p:spPr>
            <a:xfrm flipV="1">
              <a:off x="1285854" y="2943060"/>
              <a:ext cx="3389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  <a:headEnd type="arrow"/>
              <a:tailEnd type="non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rPr>
                <a:t>3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102376" y="1978815"/>
              <a:ext cx="375424" cy="338554"/>
            </a:xfrm>
            <a:prstGeom prst="rect">
              <a:avLst/>
            </a:prstGeom>
            <a:noFill/>
            <a:ln>
              <a:noFill/>
              <a:headEnd type="arrow"/>
              <a:tailEnd type="none"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omic Sans MS" panose="030F0702030302020204" pitchFamily="66" charset="0"/>
                  <a:cs typeface="CMU Bright Roman"/>
                </a:rPr>
                <a:t>y</a:t>
              </a:r>
              <a:r>
                <a:rPr lang="en-US" sz="1600" i="1" baseline="-25000" dirty="0">
                  <a:latin typeface="Comic Sans MS" panose="030F0702030302020204" pitchFamily="66" charset="0"/>
                  <a:cs typeface="CMU Bright Roman"/>
                </a:rPr>
                <a:t>3</a:t>
              </a:r>
            </a:p>
          </p:txBody>
        </p:sp>
        <p:cxnSp>
          <p:nvCxnSpPr>
            <p:cNvPr id="58" name="Straight Arrow Connector 57"/>
            <p:cNvCxnSpPr>
              <a:stCxn id="57" idx="0"/>
              <a:endCxn id="56" idx="2"/>
            </p:cNvCxnSpPr>
            <p:nvPr/>
          </p:nvCxnSpPr>
          <p:spPr>
            <a:xfrm flipH="1" flipV="1">
              <a:off x="1285853" y="1764470"/>
              <a:ext cx="4235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54" idx="0"/>
              <a:endCxn id="57" idx="2"/>
            </p:cNvCxnSpPr>
            <p:nvPr/>
          </p:nvCxnSpPr>
          <p:spPr>
            <a:xfrm flipV="1">
              <a:off x="1289243" y="2317369"/>
              <a:ext cx="845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Freeform 69"/>
          <p:cNvSpPr/>
          <p:nvPr/>
        </p:nvSpPr>
        <p:spPr>
          <a:xfrm>
            <a:off x="1430243" y="3476752"/>
            <a:ext cx="1430243" cy="2670005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/>
          <p:cNvSpPr/>
          <p:nvPr/>
        </p:nvSpPr>
        <p:spPr>
          <a:xfrm>
            <a:off x="2800144" y="3469806"/>
            <a:ext cx="1430243" cy="2670005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4622902"/>
              </p:ext>
            </p:extLst>
          </p:nvPr>
        </p:nvGraphicFramePr>
        <p:xfrm>
          <a:off x="4712213" y="1417638"/>
          <a:ext cx="2136775" cy="176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84300" imgH="1143000" progId="Equation.DSMT4">
                  <p:embed/>
                </p:oleObj>
              </mc:Choice>
              <mc:Fallback>
                <p:oleObj name="Equation" r:id="rId3" imgW="1384300" imgH="1143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12213" y="1417638"/>
                        <a:ext cx="2136775" cy="176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0722588"/>
              </p:ext>
            </p:extLst>
          </p:nvPr>
        </p:nvGraphicFramePr>
        <p:xfrm>
          <a:off x="4712213" y="3845013"/>
          <a:ext cx="4351337" cy="184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819400" imgH="1193800" progId="Equation.DSMT4">
                  <p:embed/>
                </p:oleObj>
              </mc:Choice>
              <mc:Fallback>
                <p:oleObj name="Equation" r:id="rId5" imgW="2819400" imgH="119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12213" y="3845013"/>
                        <a:ext cx="4351337" cy="184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5618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omic Sans MS" panose="030F0702030302020204" pitchFamily="66" charset="0"/>
                <a:cs typeface="CMU Bright SemiBold"/>
              </a:rPr>
              <a:t>Issues with the Vanilla RNNs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98545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In the same way a product of k real numbers can shrink to zero or explode to infinity, so can a product of matrices</a:t>
            </a:r>
          </a:p>
          <a:p>
            <a:endParaRPr lang="en-US" sz="2400" dirty="0">
              <a:latin typeface="Comic Sans MS" panose="030F0702030302020204" pitchFamily="66" charset="0"/>
              <a:cs typeface="CMU Bright Roman"/>
            </a:endParaRPr>
          </a:p>
          <a:p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It is sufficient for           , where    is the largest singular value of W, for the </a:t>
            </a:r>
            <a:r>
              <a:rPr lang="en-US" sz="2400" dirty="0">
                <a:latin typeface="Comic Sans MS" panose="030F0702030302020204" pitchFamily="66" charset="0"/>
                <a:cs typeface="CMU Bright SemiBold"/>
              </a:rPr>
              <a:t>vanishing gradients</a:t>
            </a:r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 problem to occur and it is necessary for </a:t>
            </a:r>
            <a:r>
              <a:rPr lang="en-US" sz="2400" dirty="0">
                <a:latin typeface="Comic Sans MS" panose="030F0702030302020204" pitchFamily="66" charset="0"/>
                <a:cs typeface="CMU Bright SemiBold"/>
              </a:rPr>
              <a:t>exploding gradients</a:t>
            </a:r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 that          , where       for the </a:t>
            </a:r>
            <a:r>
              <a:rPr lang="en-US" sz="2400" dirty="0" err="1">
                <a:latin typeface="Comic Sans MS" panose="030F0702030302020204" pitchFamily="66" charset="0"/>
                <a:cs typeface="CMU Bright Roman"/>
              </a:rPr>
              <a:t>tanh</a:t>
            </a:r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 non-linearity and          for the sigmoid non-linearity </a:t>
            </a:r>
            <a:r>
              <a:rPr lang="en-US" sz="2400" baseline="30000" dirty="0">
                <a:latin typeface="Comic Sans MS" panose="030F0702030302020204" pitchFamily="66" charset="0"/>
                <a:cs typeface="CMU Bright Roman"/>
              </a:rPr>
              <a:t>1</a:t>
            </a:r>
          </a:p>
          <a:p>
            <a:endParaRPr lang="en-US" sz="2400" baseline="30000" dirty="0">
              <a:latin typeface="Comic Sans MS" panose="030F0702030302020204" pitchFamily="66" charset="0"/>
              <a:cs typeface="CMU Bright Roman"/>
            </a:endParaRPr>
          </a:p>
          <a:p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Exploding gradients are often controlled with gradient element-wise or norm clipping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4177055"/>
              </p:ext>
            </p:extLst>
          </p:nvPr>
        </p:nvGraphicFramePr>
        <p:xfrm>
          <a:off x="3181435" y="2936538"/>
          <a:ext cx="1010657" cy="3416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01700" imgH="304800" progId="Equation.DSMT4">
                  <p:embed/>
                </p:oleObj>
              </mc:Choice>
              <mc:Fallback>
                <p:oleObj name="Equation" r:id="rId2" imgW="901700" imgH="304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81435" y="2936538"/>
                        <a:ext cx="1010657" cy="3416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7627461"/>
              </p:ext>
            </p:extLst>
          </p:nvPr>
        </p:nvGraphicFramePr>
        <p:xfrm>
          <a:off x="5231926" y="2936856"/>
          <a:ext cx="271463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1300" imgH="304800" progId="Equation.DSMT4">
                  <p:embed/>
                </p:oleObj>
              </mc:Choice>
              <mc:Fallback>
                <p:oleObj name="Equation" r:id="rId4" imgW="241300" imgH="304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31926" y="2936856"/>
                        <a:ext cx="271463" cy="341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1453336"/>
              </p:ext>
            </p:extLst>
          </p:nvPr>
        </p:nvGraphicFramePr>
        <p:xfrm>
          <a:off x="6983420" y="3668400"/>
          <a:ext cx="1010657" cy="3416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01700" imgH="304800" progId="Equation.DSMT4">
                  <p:embed/>
                </p:oleObj>
              </mc:Choice>
              <mc:Fallback>
                <p:oleObj name="Equation" r:id="rId6" imgW="901700" imgH="304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83420" y="3668400"/>
                        <a:ext cx="1010657" cy="3416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4928711"/>
              </p:ext>
            </p:extLst>
          </p:nvPr>
        </p:nvGraphicFramePr>
        <p:xfrm>
          <a:off x="1694185" y="4052888"/>
          <a:ext cx="6000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33400" imgH="292100" progId="Equation.DSMT4">
                  <p:embed/>
                </p:oleObj>
              </mc:Choice>
              <mc:Fallback>
                <p:oleObj name="Equation" r:id="rId8" imgW="533400" imgH="292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694185" y="4052888"/>
                        <a:ext cx="600075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57200" y="6398745"/>
            <a:ext cx="8483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>
                <a:latin typeface="Comic Sans MS" panose="030F0702030302020204" pitchFamily="66" charset="0"/>
                <a:cs typeface="CMU Bright Roman"/>
              </a:rPr>
              <a:t>1 </a:t>
            </a:r>
            <a:r>
              <a:rPr lang="en-US" dirty="0">
                <a:latin typeface="Comic Sans MS" panose="030F0702030302020204" pitchFamily="66" charset="0"/>
                <a:cs typeface="CMU Bright Roman"/>
                <a:hlinkClick r:id="rId10"/>
              </a:rPr>
              <a:t>On the difficulty of training recurrent neural networks, Pascanu </a:t>
            </a:r>
            <a:r>
              <a:rPr lang="en-US" i="1" dirty="0">
                <a:latin typeface="Comic Sans MS" panose="030F0702030302020204" pitchFamily="66" charset="0"/>
                <a:cs typeface="CMU Bright Roman"/>
                <a:hlinkClick r:id="rId10"/>
              </a:rPr>
              <a:t>et al</a:t>
            </a:r>
            <a:r>
              <a:rPr lang="en-US" dirty="0">
                <a:latin typeface="Comic Sans MS" panose="030F0702030302020204" pitchFamily="66" charset="0"/>
                <a:cs typeface="CMU Bright Roman"/>
                <a:hlinkClick r:id="rId10"/>
              </a:rPr>
              <a:t>., 2013</a:t>
            </a:r>
            <a:endParaRPr lang="en-US" baseline="30000" dirty="0">
              <a:latin typeface="Comic Sans MS" panose="030F0702030302020204" pitchFamily="66" charset="0"/>
              <a:cs typeface="CMU Bright Roman"/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4582257"/>
              </p:ext>
            </p:extLst>
          </p:nvPr>
        </p:nvGraphicFramePr>
        <p:xfrm>
          <a:off x="6212580" y="4052888"/>
          <a:ext cx="9429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38200" imgH="292100" progId="Equation.DSMT4">
                  <p:embed/>
                </p:oleObj>
              </mc:Choice>
              <mc:Fallback>
                <p:oleObj name="Equation" r:id="rId11" imgW="838200" imgH="292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212580" y="4052888"/>
                        <a:ext cx="942975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615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omic Sans MS" panose="030F0702030302020204" pitchFamily="66" charset="0"/>
                <a:cs typeface="CMU Bright SemiBold"/>
              </a:rPr>
              <a:t>The Identity Relationship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754637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Recall </a:t>
            </a:r>
          </a:p>
          <a:p>
            <a:endParaRPr lang="en-US" sz="2400" dirty="0">
              <a:latin typeface="Comic Sans MS" panose="030F0702030302020204" pitchFamily="66" charset="0"/>
              <a:cs typeface="CMU Bright Roman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88804"/>
              </p:ext>
            </p:extLst>
          </p:nvPr>
        </p:nvGraphicFramePr>
        <p:xfrm>
          <a:off x="3633788" y="4240434"/>
          <a:ext cx="1860550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06500" imgH="254000" progId="Equation.DSMT4">
                  <p:embed/>
                </p:oleObj>
              </mc:Choice>
              <mc:Fallback>
                <p:oleObj name="Equation" r:id="rId2" imgW="1206500" imgH="254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33788" y="4240434"/>
                        <a:ext cx="1860550" cy="392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4071083"/>
              </p:ext>
            </p:extLst>
          </p:nvPr>
        </p:nvGraphicFramePr>
        <p:xfrm>
          <a:off x="1925705" y="1497277"/>
          <a:ext cx="4351337" cy="184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819400" imgH="1193800" progId="Equation.DSMT4">
                  <p:embed/>
                </p:oleObj>
              </mc:Choice>
              <mc:Fallback>
                <p:oleObj name="Equation" r:id="rId4" imgW="2819400" imgH="119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25705" y="1497277"/>
                        <a:ext cx="4351337" cy="184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457200" y="3400422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Suppose that instead of a matrix multiplication, we had an </a:t>
            </a:r>
            <a:r>
              <a:rPr lang="en-US" sz="2400" dirty="0">
                <a:latin typeface="Comic Sans MS" panose="030F0702030302020204" pitchFamily="66" charset="0"/>
                <a:cs typeface="CMU Bright SemiBold"/>
              </a:rPr>
              <a:t>identity relationship</a:t>
            </a:r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 between the hidden states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4504" y="5614394"/>
            <a:ext cx="81022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The gradient does not decay as the error is propagated all the way back aka “Constant Error Flow”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5363918"/>
              </p:ext>
            </p:extLst>
          </p:nvPr>
        </p:nvGraphicFramePr>
        <p:xfrm>
          <a:off x="3633788" y="4712694"/>
          <a:ext cx="186055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04900" imgH="584200" progId="Equation.DSMT4">
                  <p:embed/>
                </p:oleObj>
              </mc:Choice>
              <mc:Fallback>
                <p:oleObj name="Equation" r:id="rId6" imgW="1104900" imgH="584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33788" y="4712694"/>
                        <a:ext cx="1860550" cy="90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6244195"/>
              </p:ext>
            </p:extLst>
          </p:nvPr>
        </p:nvGraphicFramePr>
        <p:xfrm>
          <a:off x="6619875" y="1497277"/>
          <a:ext cx="2136775" cy="176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384300" imgH="1143000" progId="Equation.DSMT4">
                  <p:embed/>
                </p:oleObj>
              </mc:Choice>
              <mc:Fallback>
                <p:oleObj name="Equation" r:id="rId8" imgW="1384300" imgH="1143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619875" y="1497277"/>
                        <a:ext cx="2136775" cy="176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343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omic Sans MS" panose="030F0702030302020204" pitchFamily="66" charset="0"/>
                <a:cs typeface="CMU Bright SemiBold"/>
              </a:rPr>
              <a:t>The Identity Relationship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754637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Recall </a:t>
            </a:r>
          </a:p>
          <a:p>
            <a:endParaRPr lang="en-US" sz="2400" dirty="0">
              <a:latin typeface="Comic Sans MS" panose="030F0702030302020204" pitchFamily="66" charset="0"/>
              <a:cs typeface="CMU Bright Roman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3349386"/>
              </p:ext>
            </p:extLst>
          </p:nvPr>
        </p:nvGraphicFramePr>
        <p:xfrm>
          <a:off x="3633788" y="4240434"/>
          <a:ext cx="1860550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06500" imgH="254000" progId="Equation.DSMT4">
                  <p:embed/>
                </p:oleObj>
              </mc:Choice>
              <mc:Fallback>
                <p:oleObj name="Equation" r:id="rId2" imgW="1206500" imgH="254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33788" y="4240434"/>
                        <a:ext cx="1860550" cy="392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9906063"/>
              </p:ext>
            </p:extLst>
          </p:nvPr>
        </p:nvGraphicFramePr>
        <p:xfrm>
          <a:off x="1925705" y="1497277"/>
          <a:ext cx="4351337" cy="184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819400" imgH="1193800" progId="Equation.DSMT4">
                  <p:embed/>
                </p:oleObj>
              </mc:Choice>
              <mc:Fallback>
                <p:oleObj name="Equation" r:id="rId4" imgW="2819400" imgH="119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25705" y="1497277"/>
                        <a:ext cx="4351337" cy="184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457200" y="3400422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Suppose that instead of a matrix multiplication, we had an </a:t>
            </a:r>
            <a:r>
              <a:rPr lang="en-US" sz="2400" dirty="0">
                <a:latin typeface="Comic Sans MS" panose="030F0702030302020204" pitchFamily="66" charset="0"/>
                <a:cs typeface="CMU Bright SemiBold"/>
              </a:rPr>
              <a:t>identity relationship</a:t>
            </a:r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 between the hidden states</a:t>
            </a:r>
          </a:p>
        </p:txBody>
      </p:sp>
      <p:sp>
        <p:nvSpPr>
          <p:cNvPr id="8" name="Rectangle 7"/>
          <p:cNvSpPr/>
          <p:nvPr/>
        </p:nvSpPr>
        <p:spPr>
          <a:xfrm>
            <a:off x="584504" y="5614394"/>
            <a:ext cx="81022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The gradient does not decay as the error is propagated all the way back aka “Constant Error Flow”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4051554"/>
              </p:ext>
            </p:extLst>
          </p:nvPr>
        </p:nvGraphicFramePr>
        <p:xfrm>
          <a:off x="3633788" y="4712694"/>
          <a:ext cx="186055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04900" imgH="584200" progId="Equation.DSMT4">
                  <p:embed/>
                </p:oleObj>
              </mc:Choice>
              <mc:Fallback>
                <p:oleObj name="Equation" r:id="rId6" imgW="1104900" imgH="584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33788" y="4712694"/>
                        <a:ext cx="1860550" cy="90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1195861"/>
              </p:ext>
            </p:extLst>
          </p:nvPr>
        </p:nvGraphicFramePr>
        <p:xfrm>
          <a:off x="6619875" y="1497277"/>
          <a:ext cx="2136775" cy="176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384300" imgH="1143000" progId="Equation.DSMT4">
                  <p:embed/>
                </p:oleObj>
              </mc:Choice>
              <mc:Fallback>
                <p:oleObj name="Equation" r:id="rId8" imgW="1384300" imgH="1143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619875" y="1497277"/>
                        <a:ext cx="2136775" cy="176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>
          <a:xfrm>
            <a:off x="5530439" y="4258942"/>
            <a:ext cx="955878" cy="274370"/>
          </a:xfrm>
          <a:custGeom>
            <a:avLst/>
            <a:gdLst>
              <a:gd name="connsiteX0" fmla="*/ 955878 w 955878"/>
              <a:gd name="connsiteY0" fmla="*/ 274370 h 274370"/>
              <a:gd name="connsiteX1" fmla="*/ 409662 w 955878"/>
              <a:gd name="connsiteY1" fmla="*/ 1279 h 274370"/>
              <a:gd name="connsiteX2" fmla="*/ 0 w 955878"/>
              <a:gd name="connsiteY2" fmla="*/ 165134 h 27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5878" h="274370">
                <a:moveTo>
                  <a:pt x="955878" y="274370"/>
                </a:moveTo>
                <a:cubicBezTo>
                  <a:pt x="762426" y="146927"/>
                  <a:pt x="568975" y="19485"/>
                  <a:pt x="409662" y="1279"/>
                </a:cubicBezTo>
                <a:cubicBezTo>
                  <a:pt x="250349" y="-16927"/>
                  <a:pt x="0" y="165134"/>
                  <a:pt x="0" y="165134"/>
                </a:cubicBezTo>
              </a:path>
            </a:pathLst>
          </a:custGeom>
          <a:ln w="28575" cmpd="sng">
            <a:solidFill>
              <a:srgbClr val="F79646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8248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omic Sans MS" panose="030F0702030302020204" pitchFamily="66" charset="0"/>
                <a:cs typeface="CMU Bright SemiBold"/>
              </a:rPr>
              <a:t>Disclaimer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The explanations in the previous few slides are </a:t>
            </a:r>
            <a:r>
              <a:rPr lang="en-US" sz="2400" dirty="0" err="1">
                <a:latin typeface="Comic Sans MS" panose="030F0702030302020204" pitchFamily="66" charset="0"/>
                <a:cs typeface="CMU Bright Roman"/>
              </a:rPr>
              <a:t>handwavy</a:t>
            </a:r>
            <a:endParaRPr lang="en-US" sz="2400" dirty="0">
              <a:latin typeface="Comic Sans MS" panose="030F0702030302020204" pitchFamily="66" charset="0"/>
              <a:cs typeface="CMU Bright Roman"/>
            </a:endParaRPr>
          </a:p>
          <a:p>
            <a:endParaRPr lang="en-US" sz="2400" dirty="0">
              <a:latin typeface="Comic Sans MS" panose="030F0702030302020204" pitchFamily="66" charset="0"/>
              <a:cs typeface="CMU Bright Roman"/>
            </a:endParaRPr>
          </a:p>
          <a:p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For rigorous proofs and derivations, please refer to </a:t>
            </a:r>
            <a:br>
              <a:rPr lang="en-US" sz="2400" dirty="0">
                <a:latin typeface="Comic Sans MS" panose="030F0702030302020204" pitchFamily="66" charset="0"/>
                <a:cs typeface="CMU Bright Roman"/>
              </a:rPr>
            </a:br>
            <a:r>
              <a:rPr lang="en-US" sz="1800" dirty="0">
                <a:latin typeface="Comic Sans MS" panose="030F0702030302020204" pitchFamily="66" charset="0"/>
                <a:cs typeface="CMU Bright Roman"/>
                <a:hlinkClick r:id="rId2"/>
              </a:rPr>
              <a:t>On the difficulty of training recurrent neural networks, Pascanu </a:t>
            </a:r>
            <a:r>
              <a:rPr lang="en-US" sz="1800" i="1" dirty="0">
                <a:latin typeface="Comic Sans MS" panose="030F0702030302020204" pitchFamily="66" charset="0"/>
                <a:cs typeface="CMU Bright Roman"/>
                <a:hlinkClick r:id="rId2"/>
              </a:rPr>
              <a:t>et al</a:t>
            </a:r>
            <a:r>
              <a:rPr lang="en-US" sz="1800" dirty="0">
                <a:latin typeface="Comic Sans MS" panose="030F0702030302020204" pitchFamily="66" charset="0"/>
                <a:cs typeface="CMU Bright Roman"/>
                <a:hlinkClick r:id="rId2"/>
              </a:rPr>
              <a:t>., 2013</a:t>
            </a:r>
            <a:br>
              <a:rPr lang="en-US" sz="1800" dirty="0">
                <a:latin typeface="Comic Sans MS" panose="030F0702030302020204" pitchFamily="66" charset="0"/>
                <a:cs typeface="CMU Bright Roman"/>
              </a:rPr>
            </a:br>
            <a:r>
              <a:rPr lang="en-US" sz="1800" dirty="0">
                <a:latin typeface="Comic Sans MS" panose="030F0702030302020204" pitchFamily="66" charset="0"/>
                <a:cs typeface="CMU Bright Roman"/>
                <a:hlinkClick r:id="rId3"/>
              </a:rPr>
              <a:t>Long Short-Term Memory, Hochreiter </a:t>
            </a:r>
            <a:r>
              <a:rPr lang="en-US" sz="1800" i="1" dirty="0">
                <a:latin typeface="Comic Sans MS" panose="030F0702030302020204" pitchFamily="66" charset="0"/>
                <a:cs typeface="CMU Bright Roman"/>
                <a:hlinkClick r:id="rId2"/>
              </a:rPr>
              <a:t>et al</a:t>
            </a:r>
            <a:r>
              <a:rPr lang="en-US" sz="1800" dirty="0">
                <a:latin typeface="Comic Sans MS" panose="030F0702030302020204" pitchFamily="66" charset="0"/>
                <a:cs typeface="CMU Bright Roman"/>
                <a:hlinkClick r:id="rId2"/>
              </a:rPr>
              <a:t>.</a:t>
            </a:r>
            <a:r>
              <a:rPr lang="en-US" sz="1800" dirty="0">
                <a:latin typeface="Comic Sans MS" panose="030F0702030302020204" pitchFamily="66" charset="0"/>
                <a:cs typeface="CMU Bright Roman"/>
                <a:hlinkClick r:id="rId3"/>
              </a:rPr>
              <a:t>, 1997</a:t>
            </a:r>
            <a:br>
              <a:rPr lang="en-US" sz="1800" dirty="0">
                <a:latin typeface="Comic Sans MS" panose="030F0702030302020204" pitchFamily="66" charset="0"/>
                <a:cs typeface="CMU Bright Roman"/>
              </a:rPr>
            </a:br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And other sources</a:t>
            </a:r>
          </a:p>
          <a:p>
            <a:pPr marL="0" indent="0">
              <a:buNone/>
            </a:pPr>
            <a:endParaRPr lang="en-US" sz="1800" baseline="30000" dirty="0">
              <a:latin typeface="Comic Sans MS" panose="030F0702030302020204" pitchFamily="66" charset="0"/>
              <a:cs typeface="CMU Bright Roman"/>
            </a:endParaRPr>
          </a:p>
          <a:p>
            <a:endParaRPr lang="en-US" sz="2400" dirty="0">
              <a:latin typeface="Comic Sans MS" panose="030F0702030302020204" pitchFamily="66" charset="0"/>
              <a:cs typeface="CMU Bright Roman"/>
            </a:endParaRPr>
          </a:p>
          <a:p>
            <a:endParaRPr lang="en-US" sz="2400" dirty="0">
              <a:latin typeface="Comic Sans MS" panose="030F0702030302020204" pitchFamily="66" charset="0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20671633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omic Sans MS" panose="030F0702030302020204" pitchFamily="66" charset="0"/>
                <a:cs typeface="CMU Bright SemiBold"/>
              </a:rPr>
              <a:t>Multi-layer RNNs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76737"/>
          </a:xfrm>
        </p:spPr>
        <p:txBody>
          <a:bodyPr>
            <a:normAutofit fontScale="92500"/>
          </a:bodyPr>
          <a:lstStyle/>
          <a:p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We can of course design RNNs with multiple hidden layers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795958" y="3739184"/>
            <a:ext cx="3489437" cy="657583"/>
            <a:chOff x="2795958" y="3739184"/>
            <a:chExt cx="3489437" cy="657583"/>
          </a:xfrm>
        </p:grpSpPr>
        <p:sp>
          <p:nvSpPr>
            <p:cNvPr id="58" name="Rectangle 57"/>
            <p:cNvSpPr/>
            <p:nvPr/>
          </p:nvSpPr>
          <p:spPr>
            <a:xfrm>
              <a:off x="2795958" y="4038668"/>
              <a:ext cx="331374" cy="347526"/>
            </a:xfrm>
            <a:prstGeom prst="rect">
              <a:avLst/>
            </a:prstGeom>
            <a:solidFill>
              <a:schemeClr val="accent3">
                <a:lumMod val="75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endParaRPr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>
              <a:off x="3125820" y="4212431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/>
            <p:cNvSpPr/>
            <p:nvPr/>
          </p:nvSpPr>
          <p:spPr>
            <a:xfrm>
              <a:off x="3427572" y="4038668"/>
              <a:ext cx="331374" cy="347526"/>
            </a:xfrm>
            <a:prstGeom prst="rect">
              <a:avLst/>
            </a:prstGeom>
            <a:solidFill>
              <a:schemeClr val="accent3">
                <a:lumMod val="75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endParaRPr>
            </a:p>
          </p:txBody>
        </p:sp>
        <p:cxnSp>
          <p:nvCxnSpPr>
            <p:cNvPr id="61" name="Straight Arrow Connector 60"/>
            <p:cNvCxnSpPr/>
            <p:nvPr/>
          </p:nvCxnSpPr>
          <p:spPr>
            <a:xfrm>
              <a:off x="3748798" y="4212431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>
              <a:off x="4050550" y="4038668"/>
              <a:ext cx="331374" cy="347526"/>
            </a:xfrm>
            <a:prstGeom prst="rect">
              <a:avLst/>
            </a:prstGeom>
            <a:solidFill>
              <a:schemeClr val="accent3">
                <a:lumMod val="75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687449" y="4038668"/>
              <a:ext cx="331374" cy="347526"/>
            </a:xfrm>
            <a:prstGeom prst="rect">
              <a:avLst/>
            </a:prstGeom>
            <a:solidFill>
              <a:schemeClr val="accent3">
                <a:lumMod val="75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endParaRP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>
              <a:off x="4381924" y="4223004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V="1">
              <a:off x="4853136" y="3739184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/>
            <p:cNvSpPr/>
            <p:nvPr/>
          </p:nvSpPr>
          <p:spPr>
            <a:xfrm>
              <a:off x="5319063" y="4049241"/>
              <a:ext cx="331374" cy="347526"/>
            </a:xfrm>
            <a:prstGeom prst="rect">
              <a:avLst/>
            </a:prstGeom>
            <a:solidFill>
              <a:schemeClr val="accent3">
                <a:lumMod val="75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endParaRPr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>
              <a:off x="5013538" y="4233577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5484750" y="3749757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/>
            <p:cNvSpPr/>
            <p:nvPr/>
          </p:nvSpPr>
          <p:spPr>
            <a:xfrm>
              <a:off x="5954021" y="4049241"/>
              <a:ext cx="331374" cy="347526"/>
            </a:xfrm>
            <a:prstGeom prst="rect">
              <a:avLst/>
            </a:prstGeom>
            <a:solidFill>
              <a:schemeClr val="accent3">
                <a:lumMod val="75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endParaRPr>
            </a:p>
          </p:txBody>
        </p:sp>
        <p:cxnSp>
          <p:nvCxnSpPr>
            <p:cNvPr id="70" name="Straight Arrow Connector 69"/>
            <p:cNvCxnSpPr/>
            <p:nvPr/>
          </p:nvCxnSpPr>
          <p:spPr>
            <a:xfrm>
              <a:off x="5648496" y="4233577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V="1">
              <a:off x="6119708" y="3749757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V="1">
              <a:off x="2960132" y="3741842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V="1">
              <a:off x="3591746" y="3752415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V="1">
              <a:off x="4226704" y="3752415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783438" y="3092174"/>
            <a:ext cx="3489437" cy="657583"/>
            <a:chOff x="2783438" y="3092174"/>
            <a:chExt cx="3489437" cy="657583"/>
          </a:xfrm>
        </p:grpSpPr>
        <p:sp>
          <p:nvSpPr>
            <p:cNvPr id="75" name="Rectangle 74"/>
            <p:cNvSpPr/>
            <p:nvPr/>
          </p:nvSpPr>
          <p:spPr>
            <a:xfrm>
              <a:off x="2783438" y="3391658"/>
              <a:ext cx="331374" cy="347526"/>
            </a:xfrm>
            <a:prstGeom prst="rect">
              <a:avLst/>
            </a:prstGeom>
            <a:solidFill>
              <a:schemeClr val="accent3">
                <a:lumMod val="5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endParaRPr>
            </a:p>
          </p:txBody>
        </p:sp>
        <p:cxnSp>
          <p:nvCxnSpPr>
            <p:cNvPr id="76" name="Straight Arrow Connector 75"/>
            <p:cNvCxnSpPr/>
            <p:nvPr/>
          </p:nvCxnSpPr>
          <p:spPr>
            <a:xfrm>
              <a:off x="3113300" y="3565421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 76"/>
            <p:cNvSpPr/>
            <p:nvPr/>
          </p:nvSpPr>
          <p:spPr>
            <a:xfrm>
              <a:off x="3415052" y="3391658"/>
              <a:ext cx="331374" cy="347526"/>
            </a:xfrm>
            <a:prstGeom prst="rect">
              <a:avLst/>
            </a:prstGeom>
            <a:solidFill>
              <a:schemeClr val="accent3">
                <a:lumMod val="5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endParaRPr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>
              <a:off x="3736278" y="3565421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/>
            <p:cNvSpPr/>
            <p:nvPr/>
          </p:nvSpPr>
          <p:spPr>
            <a:xfrm>
              <a:off x="4038030" y="3391658"/>
              <a:ext cx="331374" cy="347526"/>
            </a:xfrm>
            <a:prstGeom prst="rect">
              <a:avLst/>
            </a:prstGeom>
            <a:solidFill>
              <a:schemeClr val="accent3">
                <a:lumMod val="5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674929" y="3391658"/>
              <a:ext cx="331374" cy="347526"/>
            </a:xfrm>
            <a:prstGeom prst="rect">
              <a:avLst/>
            </a:prstGeom>
            <a:solidFill>
              <a:schemeClr val="accent3">
                <a:lumMod val="5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endParaRPr>
            </a:p>
          </p:txBody>
        </p:sp>
        <p:cxnSp>
          <p:nvCxnSpPr>
            <p:cNvPr id="81" name="Straight Arrow Connector 80"/>
            <p:cNvCxnSpPr/>
            <p:nvPr/>
          </p:nvCxnSpPr>
          <p:spPr>
            <a:xfrm>
              <a:off x="4369404" y="3575994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V="1">
              <a:off x="4840616" y="3092174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tangle 82"/>
            <p:cNvSpPr/>
            <p:nvPr/>
          </p:nvSpPr>
          <p:spPr>
            <a:xfrm>
              <a:off x="5306543" y="3402231"/>
              <a:ext cx="331374" cy="347526"/>
            </a:xfrm>
            <a:prstGeom prst="rect">
              <a:avLst/>
            </a:prstGeom>
            <a:solidFill>
              <a:schemeClr val="accent3">
                <a:lumMod val="5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endParaRPr>
            </a:p>
          </p:txBody>
        </p:sp>
        <p:cxnSp>
          <p:nvCxnSpPr>
            <p:cNvPr id="84" name="Straight Arrow Connector 83"/>
            <p:cNvCxnSpPr/>
            <p:nvPr/>
          </p:nvCxnSpPr>
          <p:spPr>
            <a:xfrm>
              <a:off x="5001018" y="3586567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V="1">
              <a:off x="5472230" y="3102747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/>
            <p:nvPr/>
          </p:nvSpPr>
          <p:spPr>
            <a:xfrm>
              <a:off x="5941501" y="3402231"/>
              <a:ext cx="331374" cy="347526"/>
            </a:xfrm>
            <a:prstGeom prst="rect">
              <a:avLst/>
            </a:prstGeom>
            <a:solidFill>
              <a:schemeClr val="accent3">
                <a:lumMod val="5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endParaRPr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5635976" y="3586567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 flipV="1">
              <a:off x="6107188" y="3102747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 flipV="1">
              <a:off x="2947612" y="3094832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V="1">
              <a:off x="3579226" y="3105405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V="1">
              <a:off x="4214184" y="3105405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2789963" y="4386194"/>
            <a:ext cx="3498524" cy="1316334"/>
            <a:chOff x="2789963" y="4386194"/>
            <a:chExt cx="3498524" cy="1316334"/>
          </a:xfrm>
        </p:grpSpPr>
        <p:sp>
          <p:nvSpPr>
            <p:cNvPr id="31" name="Rectangle 30"/>
            <p:cNvSpPr/>
            <p:nvPr/>
          </p:nvSpPr>
          <p:spPr>
            <a:xfrm>
              <a:off x="2798778" y="4685678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V="1">
              <a:off x="2971263" y="5033204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3128640" y="4859441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3430392" y="4685678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3594566" y="5033204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3751618" y="4859441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4053370" y="4685678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endParaRP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 flipV="1">
              <a:off x="4217544" y="5033204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4690269" y="4685678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endParaRP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>
              <a:off x="4384744" y="4870014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4855956" y="4386194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5321883" y="4696251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5016358" y="4880587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V="1">
              <a:off x="5487570" y="4396767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5956841" y="4696251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5651316" y="4880587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6122528" y="4396767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2789963" y="5332688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x</a:t>
              </a:r>
              <a:r>
                <a:rPr lang="en-US" baseline="-25000" dirty="0">
                  <a:latin typeface="CMU Bright Oblique"/>
                  <a:cs typeface="CMU Bright Oblique"/>
                </a:rPr>
                <a:t>1</a:t>
              </a:r>
              <a:endParaRPr lang="en-US" baseline="-25000" dirty="0">
                <a:latin typeface="Comic Sans MS" panose="030F0702030302020204" pitchFamily="66" charset="0"/>
                <a:cs typeface="CMU Bright Roman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19618" y="5333196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x</a:t>
              </a:r>
              <a:r>
                <a:rPr lang="en-US" baseline="-25000" dirty="0">
                  <a:latin typeface="CMU Bright Oblique"/>
                  <a:cs typeface="CMU Bright Oblique"/>
                </a:rPr>
                <a:t>2</a:t>
              </a:r>
              <a:endParaRPr lang="en-US" baseline="-25000" dirty="0">
                <a:latin typeface="Comic Sans MS" panose="030F0702030302020204" pitchFamily="66" charset="0"/>
                <a:cs typeface="CMU Bright Roman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036243" y="5333196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x</a:t>
              </a:r>
              <a:r>
                <a:rPr lang="en-US" baseline="-25000" dirty="0">
                  <a:latin typeface="CMU Bright Oblique"/>
                  <a:cs typeface="CMU Bright Oblique"/>
                </a:rPr>
                <a:t>3</a:t>
              </a:r>
              <a:endParaRPr lang="en-US" baseline="-25000" dirty="0">
                <a:latin typeface="Comic Sans MS" panose="030F0702030302020204" pitchFamily="66" charset="0"/>
                <a:cs typeface="CMU Bright Roman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V="1">
              <a:off x="2962952" y="4388852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V="1">
              <a:off x="3594566" y="4399425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V="1">
              <a:off x="4229524" y="4399425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/>
            <p:cNvSpPr txBox="1"/>
            <p:nvPr/>
          </p:nvSpPr>
          <p:spPr>
            <a:xfrm>
              <a:off x="4679607" y="5332688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x</a:t>
              </a:r>
              <a:r>
                <a:rPr lang="en-US" baseline="-25000" dirty="0">
                  <a:latin typeface="CMU Bright Oblique"/>
                  <a:cs typeface="CMU Bright Oblique"/>
                </a:rPr>
                <a:t>4</a:t>
              </a:r>
              <a:endParaRPr lang="en-US" baseline="-25000" dirty="0">
                <a:latin typeface="Comic Sans MS" panose="030F0702030302020204" pitchFamily="66" charset="0"/>
                <a:cs typeface="CMU Bright Roman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309262" y="5333196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x</a:t>
              </a:r>
              <a:r>
                <a:rPr lang="en-US" baseline="-25000" dirty="0">
                  <a:latin typeface="CMU Bright Oblique"/>
                  <a:cs typeface="CMU Bright Oblique"/>
                </a:rPr>
                <a:t>5</a:t>
              </a:r>
              <a:endParaRPr lang="en-US" baseline="-25000" dirty="0">
                <a:latin typeface="Comic Sans MS" panose="030F0702030302020204" pitchFamily="66" charset="0"/>
                <a:cs typeface="CMU Bright Roman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5925887" y="5333196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x</a:t>
              </a:r>
              <a:r>
                <a:rPr lang="en-US" baseline="-25000" dirty="0">
                  <a:latin typeface="CMU Bright Oblique"/>
                  <a:cs typeface="CMU Bright Oblique"/>
                </a:rPr>
                <a:t>6</a:t>
              </a:r>
              <a:endParaRPr lang="en-US" baseline="-25000" dirty="0">
                <a:latin typeface="Comic Sans MS" panose="030F0702030302020204" pitchFamily="66" charset="0"/>
                <a:cs typeface="CMU Bright Roman"/>
              </a:endParaRPr>
            </a:p>
          </p:txBody>
        </p:sp>
        <p:cxnSp>
          <p:nvCxnSpPr>
            <p:cNvPr id="118" name="Straight Arrow Connector 117"/>
            <p:cNvCxnSpPr/>
            <p:nvPr/>
          </p:nvCxnSpPr>
          <p:spPr>
            <a:xfrm flipV="1">
              <a:off x="4857134" y="5043777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/>
            <p:nvPr/>
          </p:nvCxnSpPr>
          <p:spPr>
            <a:xfrm flipV="1">
              <a:off x="5480437" y="5043777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/>
            <p:nvPr/>
          </p:nvCxnSpPr>
          <p:spPr>
            <a:xfrm flipV="1">
              <a:off x="6103415" y="5043777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2779665" y="2077982"/>
            <a:ext cx="3507453" cy="1014192"/>
            <a:chOff x="2779665" y="2077982"/>
            <a:chExt cx="3507453" cy="1014192"/>
          </a:xfrm>
        </p:grpSpPr>
        <p:sp>
          <p:nvSpPr>
            <p:cNvPr id="98" name="Rectangle 97"/>
            <p:cNvSpPr/>
            <p:nvPr/>
          </p:nvSpPr>
          <p:spPr>
            <a:xfrm>
              <a:off x="2779665" y="2734075"/>
              <a:ext cx="331374" cy="347526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3000"/>
              </a:schemeClr>
            </a:solidFill>
            <a:ln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411279" y="2734075"/>
              <a:ext cx="331374" cy="347526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3000"/>
              </a:schemeClr>
            </a:solidFill>
            <a:ln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4034257" y="2734075"/>
              <a:ext cx="331374" cy="347526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3000"/>
              </a:schemeClr>
            </a:solidFill>
            <a:ln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671156" y="2734075"/>
              <a:ext cx="331374" cy="347526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3000"/>
              </a:schemeClr>
            </a:solidFill>
            <a:ln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endParaRPr>
            </a:p>
          </p:txBody>
        </p:sp>
        <p:cxnSp>
          <p:nvCxnSpPr>
            <p:cNvPr id="105" name="Straight Arrow Connector 104"/>
            <p:cNvCxnSpPr/>
            <p:nvPr/>
          </p:nvCxnSpPr>
          <p:spPr>
            <a:xfrm flipV="1">
              <a:off x="4836843" y="2434591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ectangle 105"/>
            <p:cNvSpPr/>
            <p:nvPr/>
          </p:nvSpPr>
          <p:spPr>
            <a:xfrm>
              <a:off x="5302770" y="2744648"/>
              <a:ext cx="331374" cy="347526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3000"/>
              </a:schemeClr>
            </a:solidFill>
            <a:ln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endParaRPr>
            </a:p>
          </p:txBody>
        </p:sp>
        <p:cxnSp>
          <p:nvCxnSpPr>
            <p:cNvPr id="108" name="Straight Arrow Connector 107"/>
            <p:cNvCxnSpPr/>
            <p:nvPr/>
          </p:nvCxnSpPr>
          <p:spPr>
            <a:xfrm flipV="1">
              <a:off x="5468457" y="2445164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Rectangle 108"/>
            <p:cNvSpPr/>
            <p:nvPr/>
          </p:nvSpPr>
          <p:spPr>
            <a:xfrm>
              <a:off x="5937728" y="2744648"/>
              <a:ext cx="331374" cy="347526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33000"/>
              </a:schemeClr>
            </a:solidFill>
            <a:ln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endParaRP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 flipV="1">
              <a:off x="6103415" y="2445164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/>
            <p:nvPr/>
          </p:nvCxnSpPr>
          <p:spPr>
            <a:xfrm flipV="1">
              <a:off x="2943839" y="2437249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 flipV="1">
              <a:off x="3575453" y="2447822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 flipV="1">
              <a:off x="4210411" y="2447822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/>
            <p:cNvSpPr txBox="1"/>
            <p:nvPr/>
          </p:nvSpPr>
          <p:spPr>
            <a:xfrm>
              <a:off x="2783786" y="2077982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y</a:t>
              </a:r>
              <a:r>
                <a:rPr lang="en-US" baseline="-25000" dirty="0">
                  <a:latin typeface="CMU Bright Oblique"/>
                  <a:cs typeface="CMU Bright Oblique"/>
                </a:rPr>
                <a:t>1</a:t>
              </a:r>
              <a:endParaRPr lang="en-US" baseline="-25000" dirty="0">
                <a:latin typeface="Comic Sans MS" panose="030F0702030302020204" pitchFamily="66" charset="0"/>
                <a:cs typeface="CMU Bright Roman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3413441" y="2078490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y</a:t>
              </a:r>
              <a:r>
                <a:rPr lang="en-US" baseline="-25000" dirty="0">
                  <a:latin typeface="CMU Bright Oblique"/>
                  <a:cs typeface="CMU Bright Oblique"/>
                </a:rPr>
                <a:t>2</a:t>
              </a:r>
              <a:endParaRPr lang="en-US" baseline="-25000" dirty="0">
                <a:latin typeface="Comic Sans MS" panose="030F0702030302020204" pitchFamily="66" charset="0"/>
                <a:cs typeface="CMU Bright Roman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4030066" y="2078490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y</a:t>
              </a:r>
              <a:r>
                <a:rPr lang="en-US" baseline="-25000" dirty="0">
                  <a:latin typeface="CMU Bright Oblique"/>
                  <a:cs typeface="CMU Bright Oblique"/>
                </a:rPr>
                <a:t>3</a:t>
              </a:r>
              <a:endParaRPr lang="en-US" baseline="-25000" dirty="0">
                <a:latin typeface="Comic Sans MS" panose="030F0702030302020204" pitchFamily="66" charset="0"/>
                <a:cs typeface="CMU Bright Roman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4673430" y="2077982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y</a:t>
              </a:r>
              <a:r>
                <a:rPr lang="en-US" baseline="-25000" dirty="0">
                  <a:latin typeface="CMU Bright Oblique"/>
                  <a:cs typeface="CMU Bright Oblique"/>
                </a:rPr>
                <a:t>4</a:t>
              </a:r>
              <a:endParaRPr lang="en-US" baseline="-25000" dirty="0">
                <a:latin typeface="Comic Sans MS" panose="030F0702030302020204" pitchFamily="66" charset="0"/>
                <a:cs typeface="CMU Bright Roman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5303085" y="2078490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y</a:t>
              </a:r>
              <a:r>
                <a:rPr lang="en-US" baseline="-25000" dirty="0">
                  <a:latin typeface="CMU Bright Oblique"/>
                  <a:cs typeface="CMU Bright Oblique"/>
                </a:rPr>
                <a:t>5</a:t>
              </a:r>
              <a:endParaRPr lang="en-US" baseline="-25000" dirty="0">
                <a:latin typeface="Comic Sans MS" panose="030F0702030302020204" pitchFamily="66" charset="0"/>
                <a:cs typeface="CMU Bright Roman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5919710" y="2078490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y</a:t>
              </a:r>
              <a:r>
                <a:rPr lang="en-US" baseline="-25000" dirty="0">
                  <a:latin typeface="CMU Bright Oblique"/>
                  <a:cs typeface="CMU Bright Oblique"/>
                </a:rPr>
                <a:t>6</a:t>
              </a:r>
              <a:endParaRPr lang="en-US" baseline="-25000" dirty="0">
                <a:latin typeface="Comic Sans MS" panose="030F0702030302020204" pitchFamily="66" charset="0"/>
                <a:cs typeface="CMU Bright Roman"/>
              </a:endParaRPr>
            </a:p>
          </p:txBody>
        </p:sp>
      </p:grpSp>
      <p:sp>
        <p:nvSpPr>
          <p:cNvPr id="127" name="Content Placeholder 2"/>
          <p:cNvSpPr txBox="1">
            <a:spLocks/>
          </p:cNvSpPr>
          <p:nvPr/>
        </p:nvSpPr>
        <p:spPr>
          <a:xfrm>
            <a:off x="457200" y="5779613"/>
            <a:ext cx="8686800" cy="5767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Think exotic: Skip connections across layers, across time, …</a:t>
            </a:r>
          </a:p>
        </p:txBody>
      </p:sp>
    </p:spTree>
    <p:extLst>
      <p:ext uri="{BB962C8B-B14F-4D97-AF65-F5344CB8AC3E}">
        <p14:creationId xmlns:p14="http://schemas.microsoft.com/office/powerpoint/2010/main" val="256159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omic Sans MS" panose="030F0702030302020204" pitchFamily="66" charset="0"/>
                <a:cs typeface="CMU Bright SemiBold"/>
              </a:rPr>
              <a:t>Sample RNN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5</a:t>
            </a:fld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071304" y="3817386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1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335944" y="3075445"/>
            <a:ext cx="1245956" cy="393192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y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1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844749" y="4517274"/>
            <a:ext cx="2228344" cy="389155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x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1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cxnSp>
        <p:nvCxnSpPr>
          <p:cNvPr id="37" name="Straight Arrow Connector 36"/>
          <p:cNvCxnSpPr>
            <a:stCxn id="81" idx="0"/>
            <a:endCxn id="79" idx="2"/>
          </p:cNvCxnSpPr>
          <p:nvPr/>
        </p:nvCxnSpPr>
        <p:spPr>
          <a:xfrm flipH="1" flipV="1">
            <a:off x="1958066" y="4210578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79" idx="0"/>
            <a:endCxn id="80" idx="2"/>
          </p:cNvCxnSpPr>
          <p:nvPr/>
        </p:nvCxnSpPr>
        <p:spPr>
          <a:xfrm flipV="1">
            <a:off x="1958066" y="3468637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1650130" y="4906430"/>
            <a:ext cx="615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</a:t>
            </a:r>
            <a:r>
              <a:rPr lang="en-US" i="1" dirty="0">
                <a:latin typeface="Comic Sans MS" panose="030F0702030302020204" pitchFamily="66" charset="0"/>
                <a:cs typeface="CMU Bright Roman"/>
              </a:rPr>
              <a:t> </a:t>
            </a:r>
            <a:r>
              <a:rPr lang="en-US" dirty="0">
                <a:latin typeface="Comic Sans MS" panose="030F0702030302020204" pitchFamily="66" charset="0"/>
                <a:cs typeface="CMU Bright Roman"/>
              </a:rPr>
              <a:t>= 1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402263" y="3337281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2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66903" y="2595340"/>
            <a:ext cx="1245956" cy="393192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y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2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175708" y="4037169"/>
            <a:ext cx="2228344" cy="389155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x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2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cxnSp>
        <p:nvCxnSpPr>
          <p:cNvPr id="55" name="Straight Arrow Connector 54"/>
          <p:cNvCxnSpPr>
            <a:stCxn id="54" idx="0"/>
            <a:endCxn id="52" idx="2"/>
          </p:cNvCxnSpPr>
          <p:nvPr/>
        </p:nvCxnSpPr>
        <p:spPr>
          <a:xfrm flipH="1" flipV="1">
            <a:off x="4289025" y="3730473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0"/>
            <a:endCxn id="53" idx="2"/>
          </p:cNvCxnSpPr>
          <p:nvPr/>
        </p:nvCxnSpPr>
        <p:spPr>
          <a:xfrm flipV="1">
            <a:off x="4289025" y="2988532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5728321" y="2828078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3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992961" y="2086137"/>
            <a:ext cx="1245956" cy="393192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y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3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501766" y="3527966"/>
            <a:ext cx="2228344" cy="389155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x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3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cxnSp>
        <p:nvCxnSpPr>
          <p:cNvPr id="60" name="Straight Arrow Connector 59"/>
          <p:cNvCxnSpPr>
            <a:stCxn id="59" idx="0"/>
            <a:endCxn id="57" idx="2"/>
          </p:cNvCxnSpPr>
          <p:nvPr/>
        </p:nvCxnSpPr>
        <p:spPr>
          <a:xfrm flipH="1" flipV="1">
            <a:off x="6615083" y="3221270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7" idx="0"/>
            <a:endCxn id="58" idx="2"/>
          </p:cNvCxnSpPr>
          <p:nvPr/>
        </p:nvCxnSpPr>
        <p:spPr>
          <a:xfrm flipV="1">
            <a:off x="6615083" y="2479329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79" idx="3"/>
            <a:endCxn id="52" idx="1"/>
          </p:cNvCxnSpPr>
          <p:nvPr/>
        </p:nvCxnSpPr>
        <p:spPr>
          <a:xfrm flipV="1">
            <a:off x="2844828" y="3533877"/>
            <a:ext cx="557435" cy="48010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52" idx="3"/>
            <a:endCxn id="57" idx="1"/>
          </p:cNvCxnSpPr>
          <p:nvPr/>
        </p:nvCxnSpPr>
        <p:spPr>
          <a:xfrm flipV="1">
            <a:off x="5175787" y="3024674"/>
            <a:ext cx="552534" cy="50920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7501845" y="2515471"/>
            <a:ext cx="552534" cy="50920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960249" y="4426324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</a:t>
            </a:r>
            <a:r>
              <a:rPr lang="en-US" i="1" dirty="0">
                <a:latin typeface="Comic Sans MS" panose="030F0702030302020204" pitchFamily="66" charset="0"/>
                <a:cs typeface="CMU Bright Roman"/>
              </a:rPr>
              <a:t> </a:t>
            </a:r>
            <a:r>
              <a:rPr lang="en-US" dirty="0">
                <a:latin typeface="Comic Sans MS" panose="030F0702030302020204" pitchFamily="66" charset="0"/>
                <a:cs typeface="CMU Bright Roman"/>
              </a:rPr>
              <a:t>= 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287163" y="3927074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</a:t>
            </a:r>
            <a:r>
              <a:rPr lang="en-US" i="1" dirty="0">
                <a:latin typeface="Comic Sans MS" panose="030F0702030302020204" pitchFamily="66" charset="0"/>
                <a:cs typeface="CMU Bright Roman"/>
              </a:rPr>
              <a:t> </a:t>
            </a:r>
            <a:r>
              <a:rPr lang="en-US" dirty="0">
                <a:latin typeface="Comic Sans MS" panose="030F0702030302020204" pitchFamily="66" charset="0"/>
                <a:cs typeface="CMU Bright Roman"/>
              </a:rPr>
              <a:t>= 3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513869" y="4013982"/>
            <a:ext cx="557435" cy="48010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201666" y="4362902"/>
            <a:ext cx="441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0</a:t>
            </a:r>
            <a:endParaRPr lang="en-US" dirty="0">
              <a:latin typeface="CMU Bright Oblique"/>
              <a:cs typeface="CMU Bright Oblique"/>
            </a:endParaRPr>
          </a:p>
        </p:txBody>
      </p:sp>
    </p:spTree>
    <p:extLst>
      <p:ext uri="{BB962C8B-B14F-4D97-AF65-F5344CB8AC3E}">
        <p14:creationId xmlns:p14="http://schemas.microsoft.com/office/powerpoint/2010/main" val="35519370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omic Sans MS" panose="030F0702030302020204" pitchFamily="66" charset="0"/>
                <a:cs typeface="CMU Bright SemiBold"/>
              </a:rPr>
              <a:t>Bi-directional RNNs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50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105341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RNNs can process the input sequence in forward and in the reverse direction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742803" y="4918908"/>
            <a:ext cx="331374" cy="347526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omic Sans MS" panose="030F0702030302020204" pitchFamily="66" charset="0"/>
              <a:cs typeface="CMU Bright Roman"/>
            </a:endParaRPr>
          </a:p>
        </p:txBody>
      </p:sp>
      <p:cxnSp>
        <p:nvCxnSpPr>
          <p:cNvPr id="33" name="Straight Arrow Connector 32"/>
          <p:cNvCxnSpPr>
            <a:stCxn id="52" idx="0"/>
            <a:endCxn id="31" idx="2"/>
          </p:cNvCxnSpPr>
          <p:nvPr/>
        </p:nvCxnSpPr>
        <p:spPr>
          <a:xfrm flipV="1">
            <a:off x="2686165" y="5266434"/>
            <a:ext cx="222325" cy="299484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072665" y="5092671"/>
            <a:ext cx="301752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3374417" y="4918908"/>
            <a:ext cx="331374" cy="347526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omic Sans MS" panose="030F0702030302020204" pitchFamily="66" charset="0"/>
              <a:cs typeface="CMU Bright Roman"/>
            </a:endParaRPr>
          </a:p>
        </p:txBody>
      </p:sp>
      <p:cxnSp>
        <p:nvCxnSpPr>
          <p:cNvPr id="36" name="Straight Arrow Connector 35"/>
          <p:cNvCxnSpPr>
            <a:stCxn id="53" idx="0"/>
            <a:endCxn id="35" idx="2"/>
          </p:cNvCxnSpPr>
          <p:nvPr/>
        </p:nvCxnSpPr>
        <p:spPr>
          <a:xfrm flipV="1">
            <a:off x="3315820" y="5266434"/>
            <a:ext cx="224284" cy="299992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695643" y="5092671"/>
            <a:ext cx="301752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3997395" y="4918908"/>
            <a:ext cx="331374" cy="347526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omic Sans MS" panose="030F0702030302020204" pitchFamily="66" charset="0"/>
              <a:cs typeface="CMU Bright Roman"/>
            </a:endParaRPr>
          </a:p>
        </p:txBody>
      </p:sp>
      <p:cxnSp>
        <p:nvCxnSpPr>
          <p:cNvPr id="39" name="Straight Arrow Connector 38"/>
          <p:cNvCxnSpPr>
            <a:stCxn id="54" idx="0"/>
            <a:endCxn id="38" idx="2"/>
          </p:cNvCxnSpPr>
          <p:nvPr/>
        </p:nvCxnSpPr>
        <p:spPr>
          <a:xfrm flipV="1">
            <a:off x="3932445" y="5266434"/>
            <a:ext cx="230637" cy="299992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634294" y="4918908"/>
            <a:ext cx="331374" cy="347526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omic Sans MS" panose="030F0702030302020204" pitchFamily="66" charset="0"/>
              <a:cs typeface="CMU Bright Roman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4328769" y="5103244"/>
            <a:ext cx="301752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5265908" y="4929481"/>
            <a:ext cx="331374" cy="347526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omic Sans MS" panose="030F0702030302020204" pitchFamily="66" charset="0"/>
              <a:cs typeface="CMU Bright Roman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4960383" y="5113817"/>
            <a:ext cx="301752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900866" y="4929481"/>
            <a:ext cx="331374" cy="347526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omic Sans MS" panose="030F0702030302020204" pitchFamily="66" charset="0"/>
              <a:cs typeface="CMU Bright Roman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5595341" y="5113817"/>
            <a:ext cx="301752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504865" y="556591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x</a:t>
            </a:r>
            <a:r>
              <a:rPr lang="en-US" baseline="-25000" dirty="0">
                <a:latin typeface="CMU Bright Oblique"/>
                <a:cs typeface="CMU Bright Oblique"/>
              </a:rPr>
              <a:t>1</a:t>
            </a:r>
            <a:endParaRPr lang="en-US" baseline="-25000" dirty="0">
              <a:latin typeface="Comic Sans MS" panose="030F0702030302020204" pitchFamily="66" charset="0"/>
              <a:cs typeface="CMU Bright Roman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134520" y="5566426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x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baseline="-25000" dirty="0">
              <a:latin typeface="Comic Sans MS" panose="030F0702030302020204" pitchFamily="66" charset="0"/>
              <a:cs typeface="CMU Bright Roman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751145" y="5566426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x</a:t>
            </a:r>
            <a:r>
              <a:rPr lang="en-US" baseline="-25000" dirty="0">
                <a:latin typeface="CMU Bright Oblique"/>
                <a:cs typeface="CMU Bright Oblique"/>
              </a:rPr>
              <a:t>3</a:t>
            </a:r>
            <a:endParaRPr lang="en-US" baseline="-25000" dirty="0">
              <a:latin typeface="Comic Sans MS" panose="030F0702030302020204" pitchFamily="66" charset="0"/>
              <a:cs typeface="CMU Bright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4394509" y="556591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x</a:t>
            </a:r>
            <a:r>
              <a:rPr lang="en-US" baseline="-25000" dirty="0">
                <a:latin typeface="CMU Bright Oblique"/>
                <a:cs typeface="CMU Bright Oblique"/>
              </a:rPr>
              <a:t>4</a:t>
            </a:r>
            <a:endParaRPr lang="en-US" baseline="-25000" dirty="0">
              <a:latin typeface="Comic Sans MS" panose="030F0702030302020204" pitchFamily="66" charset="0"/>
              <a:cs typeface="CMU Bright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5024164" y="5566426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x</a:t>
            </a:r>
            <a:r>
              <a:rPr lang="en-US" baseline="-25000" dirty="0">
                <a:latin typeface="CMU Bright Oblique"/>
                <a:cs typeface="CMU Bright Oblique"/>
              </a:rPr>
              <a:t>5</a:t>
            </a:r>
            <a:endParaRPr lang="en-US" baseline="-25000" dirty="0">
              <a:latin typeface="Comic Sans MS" panose="030F0702030302020204" pitchFamily="66" charset="0"/>
              <a:cs typeface="CMU Bright Roman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640789" y="5566426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x</a:t>
            </a:r>
            <a:r>
              <a:rPr lang="en-US" baseline="-25000" dirty="0">
                <a:latin typeface="CMU Bright Oblique"/>
                <a:cs typeface="CMU Bright Oblique"/>
              </a:rPr>
              <a:t>6</a:t>
            </a:r>
            <a:endParaRPr lang="en-US" baseline="-25000" dirty="0">
              <a:latin typeface="Comic Sans MS" panose="030F0702030302020204" pitchFamily="66" charset="0"/>
              <a:cs typeface="CMU Bright Roman"/>
            </a:endParaRPr>
          </a:p>
        </p:txBody>
      </p:sp>
      <p:cxnSp>
        <p:nvCxnSpPr>
          <p:cNvPr id="118" name="Straight Arrow Connector 117"/>
          <p:cNvCxnSpPr>
            <a:stCxn id="115" idx="0"/>
            <a:endCxn id="40" idx="2"/>
          </p:cNvCxnSpPr>
          <p:nvPr/>
        </p:nvCxnSpPr>
        <p:spPr>
          <a:xfrm flipV="1">
            <a:off x="4575809" y="5266434"/>
            <a:ext cx="224172" cy="299484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116" idx="0"/>
            <a:endCxn id="43" idx="2"/>
          </p:cNvCxnSpPr>
          <p:nvPr/>
        </p:nvCxnSpPr>
        <p:spPr>
          <a:xfrm flipV="1">
            <a:off x="5205464" y="5277007"/>
            <a:ext cx="226131" cy="289419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7" idx="0"/>
            <a:endCxn id="46" idx="2"/>
          </p:cNvCxnSpPr>
          <p:nvPr/>
        </p:nvCxnSpPr>
        <p:spPr>
          <a:xfrm flipV="1">
            <a:off x="5822089" y="5277007"/>
            <a:ext cx="244464" cy="289419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2494567" y="2967305"/>
            <a:ext cx="331374" cy="347526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omic Sans MS" panose="030F0702030302020204" pitchFamily="66" charset="0"/>
              <a:cs typeface="CMU Bright Roman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3126181" y="2967305"/>
            <a:ext cx="331374" cy="347526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omic Sans MS" panose="030F0702030302020204" pitchFamily="66" charset="0"/>
              <a:cs typeface="CMU Bright Roman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3749159" y="2967305"/>
            <a:ext cx="331374" cy="347526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omic Sans MS" panose="030F0702030302020204" pitchFamily="66" charset="0"/>
              <a:cs typeface="CMU Bright Roman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4386058" y="2967305"/>
            <a:ext cx="331374" cy="347526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omic Sans MS" panose="030F0702030302020204" pitchFamily="66" charset="0"/>
              <a:cs typeface="CMU Bright Roman"/>
            </a:endParaRPr>
          </a:p>
        </p:txBody>
      </p:sp>
      <p:cxnSp>
        <p:nvCxnSpPr>
          <p:cNvPr id="105" name="Straight Arrow Connector 104"/>
          <p:cNvCxnSpPr/>
          <p:nvPr/>
        </p:nvCxnSpPr>
        <p:spPr>
          <a:xfrm flipV="1">
            <a:off x="4551745" y="2667821"/>
            <a:ext cx="0" cy="29948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5017672" y="2977878"/>
            <a:ext cx="331374" cy="347526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omic Sans MS" panose="030F0702030302020204" pitchFamily="66" charset="0"/>
              <a:cs typeface="CMU Bright Roman"/>
            </a:endParaRPr>
          </a:p>
        </p:txBody>
      </p:sp>
      <p:cxnSp>
        <p:nvCxnSpPr>
          <p:cNvPr id="108" name="Straight Arrow Connector 107"/>
          <p:cNvCxnSpPr/>
          <p:nvPr/>
        </p:nvCxnSpPr>
        <p:spPr>
          <a:xfrm flipV="1">
            <a:off x="5183359" y="2678394"/>
            <a:ext cx="0" cy="29948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Rectangle 108"/>
          <p:cNvSpPr/>
          <p:nvPr/>
        </p:nvSpPr>
        <p:spPr>
          <a:xfrm>
            <a:off x="5652630" y="2977878"/>
            <a:ext cx="331374" cy="347526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omic Sans MS" panose="030F0702030302020204" pitchFamily="66" charset="0"/>
              <a:cs typeface="CMU Bright Roman"/>
            </a:endParaRPr>
          </a:p>
        </p:txBody>
      </p:sp>
      <p:cxnSp>
        <p:nvCxnSpPr>
          <p:cNvPr id="111" name="Straight Arrow Connector 110"/>
          <p:cNvCxnSpPr/>
          <p:nvPr/>
        </p:nvCxnSpPr>
        <p:spPr>
          <a:xfrm flipV="1">
            <a:off x="5818317" y="2678394"/>
            <a:ext cx="0" cy="29948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flipV="1">
            <a:off x="2658741" y="2670479"/>
            <a:ext cx="0" cy="29948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flipV="1">
            <a:off x="3290355" y="2681052"/>
            <a:ext cx="0" cy="29948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 flipV="1">
            <a:off x="3925313" y="2681052"/>
            <a:ext cx="0" cy="29948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2498688" y="2311212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y</a:t>
            </a:r>
            <a:r>
              <a:rPr lang="en-US" baseline="-25000" dirty="0">
                <a:latin typeface="CMU Bright Oblique"/>
                <a:cs typeface="CMU Bright Oblique"/>
              </a:rPr>
              <a:t>1</a:t>
            </a:r>
            <a:endParaRPr lang="en-US" baseline="-25000" dirty="0">
              <a:latin typeface="Comic Sans MS" panose="030F0702030302020204" pitchFamily="66" charset="0"/>
              <a:cs typeface="CMU Bright Roman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3128343" y="2311720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y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baseline="-25000" dirty="0">
              <a:latin typeface="Comic Sans MS" panose="030F0702030302020204" pitchFamily="66" charset="0"/>
              <a:cs typeface="CMU Bright Roman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3744968" y="2311720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y</a:t>
            </a:r>
            <a:r>
              <a:rPr lang="en-US" baseline="-25000" dirty="0">
                <a:latin typeface="CMU Bright Oblique"/>
                <a:cs typeface="CMU Bright Oblique"/>
              </a:rPr>
              <a:t>3</a:t>
            </a:r>
            <a:endParaRPr lang="en-US" baseline="-25000" dirty="0">
              <a:latin typeface="Comic Sans MS" panose="030F0702030302020204" pitchFamily="66" charset="0"/>
              <a:cs typeface="CMU Bright Roman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4388332" y="2311212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y</a:t>
            </a:r>
            <a:r>
              <a:rPr lang="en-US" baseline="-25000" dirty="0">
                <a:latin typeface="CMU Bright Oblique"/>
                <a:cs typeface="CMU Bright Oblique"/>
              </a:rPr>
              <a:t>4</a:t>
            </a:r>
            <a:endParaRPr lang="en-US" baseline="-25000" dirty="0">
              <a:latin typeface="Comic Sans MS" panose="030F0702030302020204" pitchFamily="66" charset="0"/>
              <a:cs typeface="CMU Bright Roman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5017987" y="2311720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y</a:t>
            </a:r>
            <a:r>
              <a:rPr lang="en-US" baseline="-25000" dirty="0">
                <a:latin typeface="CMU Bright Oblique"/>
                <a:cs typeface="CMU Bright Oblique"/>
              </a:rPr>
              <a:t>5</a:t>
            </a:r>
            <a:endParaRPr lang="en-US" baseline="-25000" dirty="0">
              <a:latin typeface="Comic Sans MS" panose="030F0702030302020204" pitchFamily="66" charset="0"/>
              <a:cs typeface="CMU Bright Roman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5634612" y="2311720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y</a:t>
            </a:r>
            <a:r>
              <a:rPr lang="en-US" baseline="-25000" dirty="0">
                <a:latin typeface="CMU Bright Oblique"/>
                <a:cs typeface="CMU Bright Oblique"/>
              </a:rPr>
              <a:t>6</a:t>
            </a:r>
            <a:endParaRPr lang="en-US" baseline="-25000" dirty="0">
              <a:latin typeface="Comic Sans MS" panose="030F0702030302020204" pitchFamily="66" charset="0"/>
              <a:cs typeface="CMU Bright Roman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2380568" y="4157661"/>
            <a:ext cx="331374" cy="347526"/>
          </a:xfrm>
          <a:prstGeom prst="rect">
            <a:avLst/>
          </a:prstGeom>
          <a:solidFill>
            <a:schemeClr val="accent2">
              <a:lumMod val="60000"/>
              <a:lumOff val="40000"/>
              <a:alpha val="33000"/>
            </a:schemeClr>
          </a:solidFill>
          <a:ln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omic Sans MS" panose="030F0702030302020204" pitchFamily="66" charset="0"/>
              <a:cs typeface="CMU Bright Roman"/>
            </a:endParaRPr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2710430" y="4331424"/>
            <a:ext cx="30175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3012182" y="4157661"/>
            <a:ext cx="331374" cy="347526"/>
          </a:xfrm>
          <a:prstGeom prst="rect">
            <a:avLst/>
          </a:prstGeom>
          <a:solidFill>
            <a:schemeClr val="accent2">
              <a:lumMod val="60000"/>
              <a:lumOff val="40000"/>
              <a:alpha val="33000"/>
            </a:schemeClr>
          </a:solidFill>
          <a:ln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omic Sans MS" panose="030F0702030302020204" pitchFamily="66" charset="0"/>
              <a:cs typeface="CMU Bright Roman"/>
            </a:endParaRPr>
          </a:p>
        </p:txBody>
      </p:sp>
      <p:cxnSp>
        <p:nvCxnSpPr>
          <p:cNvPr id="95" name="Straight Arrow Connector 94"/>
          <p:cNvCxnSpPr/>
          <p:nvPr/>
        </p:nvCxnSpPr>
        <p:spPr>
          <a:xfrm>
            <a:off x="3333408" y="4331424"/>
            <a:ext cx="30175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3635160" y="4157661"/>
            <a:ext cx="331374" cy="347526"/>
          </a:xfrm>
          <a:prstGeom prst="rect">
            <a:avLst/>
          </a:prstGeom>
          <a:solidFill>
            <a:schemeClr val="accent2">
              <a:lumMod val="60000"/>
              <a:lumOff val="40000"/>
              <a:alpha val="33000"/>
            </a:schemeClr>
          </a:solidFill>
          <a:ln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omic Sans MS" panose="030F0702030302020204" pitchFamily="66" charset="0"/>
              <a:cs typeface="CMU Bright Roman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272059" y="4157661"/>
            <a:ext cx="331374" cy="347526"/>
          </a:xfrm>
          <a:prstGeom prst="rect">
            <a:avLst/>
          </a:prstGeom>
          <a:solidFill>
            <a:schemeClr val="accent2">
              <a:lumMod val="60000"/>
              <a:lumOff val="40000"/>
              <a:alpha val="33000"/>
            </a:schemeClr>
          </a:solidFill>
          <a:ln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omic Sans MS" panose="030F0702030302020204" pitchFamily="66" charset="0"/>
              <a:cs typeface="CMU Bright Roman"/>
            </a:endParaRPr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3966534" y="4341997"/>
            <a:ext cx="30175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4437746" y="3314831"/>
            <a:ext cx="113999" cy="842830"/>
          </a:xfrm>
          <a:prstGeom prst="straightConnector1">
            <a:avLst/>
          </a:prstGeom>
          <a:ln w="19050" cmpd="sng">
            <a:solidFill>
              <a:srgbClr val="C0504D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4903673" y="4168234"/>
            <a:ext cx="331374" cy="347526"/>
          </a:xfrm>
          <a:prstGeom prst="rect">
            <a:avLst/>
          </a:prstGeom>
          <a:solidFill>
            <a:schemeClr val="accent2">
              <a:lumMod val="60000"/>
              <a:lumOff val="40000"/>
              <a:alpha val="33000"/>
            </a:schemeClr>
          </a:solidFill>
          <a:ln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omic Sans MS" panose="030F0702030302020204" pitchFamily="66" charset="0"/>
              <a:cs typeface="CMU Bright Roman"/>
            </a:endParaRPr>
          </a:p>
        </p:txBody>
      </p:sp>
      <p:cxnSp>
        <p:nvCxnSpPr>
          <p:cNvPr id="107" name="Straight Arrow Connector 106"/>
          <p:cNvCxnSpPr/>
          <p:nvPr/>
        </p:nvCxnSpPr>
        <p:spPr>
          <a:xfrm>
            <a:off x="4598148" y="4352570"/>
            <a:ext cx="30175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V="1">
            <a:off x="5069360" y="3325404"/>
            <a:ext cx="113999" cy="842830"/>
          </a:xfrm>
          <a:prstGeom prst="straightConnector1">
            <a:avLst/>
          </a:prstGeom>
          <a:ln w="19050" cmpd="sng">
            <a:solidFill>
              <a:srgbClr val="C0504D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5538631" y="4168234"/>
            <a:ext cx="331374" cy="347526"/>
          </a:xfrm>
          <a:prstGeom prst="rect">
            <a:avLst/>
          </a:prstGeom>
          <a:solidFill>
            <a:schemeClr val="accent2">
              <a:lumMod val="60000"/>
              <a:lumOff val="40000"/>
              <a:alpha val="33000"/>
            </a:schemeClr>
          </a:solidFill>
          <a:ln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omic Sans MS" panose="030F0702030302020204" pitchFamily="66" charset="0"/>
              <a:cs typeface="CMU Bright Roman"/>
            </a:endParaRPr>
          </a:p>
        </p:txBody>
      </p:sp>
      <p:cxnSp>
        <p:nvCxnSpPr>
          <p:cNvPr id="129" name="Straight Arrow Connector 128"/>
          <p:cNvCxnSpPr/>
          <p:nvPr/>
        </p:nvCxnSpPr>
        <p:spPr>
          <a:xfrm>
            <a:off x="5233106" y="4352570"/>
            <a:ext cx="301752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V="1">
            <a:off x="5704318" y="3325404"/>
            <a:ext cx="113999" cy="842830"/>
          </a:xfrm>
          <a:prstGeom prst="straightConnector1">
            <a:avLst/>
          </a:prstGeom>
          <a:ln w="19050" cmpd="sng">
            <a:solidFill>
              <a:srgbClr val="C0504D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 flipV="1">
            <a:off x="2544742" y="3314831"/>
            <a:ext cx="115512" cy="845488"/>
          </a:xfrm>
          <a:prstGeom prst="straightConnector1">
            <a:avLst/>
          </a:prstGeom>
          <a:ln w="19050" cmpd="sng">
            <a:solidFill>
              <a:srgbClr val="C0504D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 flipV="1">
            <a:off x="3176356" y="3314831"/>
            <a:ext cx="115512" cy="856062"/>
          </a:xfrm>
          <a:prstGeom prst="straightConnector1">
            <a:avLst/>
          </a:prstGeom>
          <a:ln w="19050" cmpd="sng">
            <a:solidFill>
              <a:srgbClr val="C0504D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flipV="1">
            <a:off x="3811314" y="3314831"/>
            <a:ext cx="103532" cy="856062"/>
          </a:xfrm>
          <a:prstGeom prst="straightConnector1">
            <a:avLst/>
          </a:prstGeom>
          <a:ln w="19050" cmpd="sng">
            <a:solidFill>
              <a:srgbClr val="C0504D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 16"/>
          <p:cNvSpPr/>
          <p:nvPr/>
        </p:nvSpPr>
        <p:spPr>
          <a:xfrm>
            <a:off x="2482667" y="4505187"/>
            <a:ext cx="186830" cy="1040805"/>
          </a:xfrm>
          <a:custGeom>
            <a:avLst/>
            <a:gdLst>
              <a:gd name="connsiteX0" fmla="*/ 425257 w 425257"/>
              <a:gd name="connsiteY0" fmla="*/ 932973 h 932973"/>
              <a:gd name="connsiteX1" fmla="*/ 10578 w 425257"/>
              <a:gd name="connsiteY1" fmla="*/ 401697 h 932973"/>
              <a:gd name="connsiteX2" fmla="*/ 114248 w 425257"/>
              <a:gd name="connsiteY2" fmla="*/ 0 h 932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5257" h="932973">
                <a:moveTo>
                  <a:pt x="425257" y="932973"/>
                </a:moveTo>
                <a:cubicBezTo>
                  <a:pt x="243835" y="745082"/>
                  <a:pt x="62413" y="557192"/>
                  <a:pt x="10578" y="401697"/>
                </a:cubicBezTo>
                <a:cubicBezTo>
                  <a:pt x="-41257" y="246201"/>
                  <a:pt x="114248" y="0"/>
                  <a:pt x="114248" y="0"/>
                </a:cubicBezTo>
              </a:path>
            </a:pathLst>
          </a:custGeom>
          <a:ln>
            <a:solidFill>
              <a:schemeClr val="accent2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Freeform 133"/>
          <p:cNvSpPr/>
          <p:nvPr/>
        </p:nvSpPr>
        <p:spPr>
          <a:xfrm>
            <a:off x="3129147" y="4505187"/>
            <a:ext cx="206424" cy="1036638"/>
          </a:xfrm>
          <a:custGeom>
            <a:avLst/>
            <a:gdLst>
              <a:gd name="connsiteX0" fmla="*/ 425257 w 425257"/>
              <a:gd name="connsiteY0" fmla="*/ 932973 h 932973"/>
              <a:gd name="connsiteX1" fmla="*/ 10578 w 425257"/>
              <a:gd name="connsiteY1" fmla="*/ 401697 h 932973"/>
              <a:gd name="connsiteX2" fmla="*/ 114248 w 425257"/>
              <a:gd name="connsiteY2" fmla="*/ 0 h 932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5257" h="932973">
                <a:moveTo>
                  <a:pt x="425257" y="932973"/>
                </a:moveTo>
                <a:cubicBezTo>
                  <a:pt x="243835" y="745082"/>
                  <a:pt x="62413" y="557192"/>
                  <a:pt x="10578" y="401697"/>
                </a:cubicBezTo>
                <a:cubicBezTo>
                  <a:pt x="-41257" y="246201"/>
                  <a:pt x="114248" y="0"/>
                  <a:pt x="114248" y="0"/>
                </a:cubicBezTo>
              </a:path>
            </a:pathLst>
          </a:custGeom>
          <a:ln>
            <a:solidFill>
              <a:schemeClr val="accent2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Freeform 134"/>
          <p:cNvSpPr/>
          <p:nvPr/>
        </p:nvSpPr>
        <p:spPr>
          <a:xfrm>
            <a:off x="3740845" y="4505187"/>
            <a:ext cx="206424" cy="1036638"/>
          </a:xfrm>
          <a:custGeom>
            <a:avLst/>
            <a:gdLst>
              <a:gd name="connsiteX0" fmla="*/ 425257 w 425257"/>
              <a:gd name="connsiteY0" fmla="*/ 932973 h 932973"/>
              <a:gd name="connsiteX1" fmla="*/ 10578 w 425257"/>
              <a:gd name="connsiteY1" fmla="*/ 401697 h 932973"/>
              <a:gd name="connsiteX2" fmla="*/ 114248 w 425257"/>
              <a:gd name="connsiteY2" fmla="*/ 0 h 932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5257" h="932973">
                <a:moveTo>
                  <a:pt x="425257" y="932973"/>
                </a:moveTo>
                <a:cubicBezTo>
                  <a:pt x="243835" y="745082"/>
                  <a:pt x="62413" y="557192"/>
                  <a:pt x="10578" y="401697"/>
                </a:cubicBezTo>
                <a:cubicBezTo>
                  <a:pt x="-41257" y="246201"/>
                  <a:pt x="114248" y="0"/>
                  <a:pt x="114248" y="0"/>
                </a:cubicBezTo>
              </a:path>
            </a:pathLst>
          </a:custGeom>
          <a:ln>
            <a:solidFill>
              <a:schemeClr val="accent2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Freeform 135"/>
          <p:cNvSpPr/>
          <p:nvPr/>
        </p:nvSpPr>
        <p:spPr>
          <a:xfrm>
            <a:off x="4392066" y="4505187"/>
            <a:ext cx="206424" cy="1036638"/>
          </a:xfrm>
          <a:custGeom>
            <a:avLst/>
            <a:gdLst>
              <a:gd name="connsiteX0" fmla="*/ 425257 w 425257"/>
              <a:gd name="connsiteY0" fmla="*/ 932973 h 932973"/>
              <a:gd name="connsiteX1" fmla="*/ 10578 w 425257"/>
              <a:gd name="connsiteY1" fmla="*/ 401697 h 932973"/>
              <a:gd name="connsiteX2" fmla="*/ 114248 w 425257"/>
              <a:gd name="connsiteY2" fmla="*/ 0 h 932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5257" h="932973">
                <a:moveTo>
                  <a:pt x="425257" y="932973"/>
                </a:moveTo>
                <a:cubicBezTo>
                  <a:pt x="243835" y="745082"/>
                  <a:pt x="62413" y="557192"/>
                  <a:pt x="10578" y="401697"/>
                </a:cubicBezTo>
                <a:cubicBezTo>
                  <a:pt x="-41257" y="246201"/>
                  <a:pt x="114248" y="0"/>
                  <a:pt x="114248" y="0"/>
                </a:cubicBezTo>
              </a:path>
            </a:pathLst>
          </a:custGeom>
          <a:ln>
            <a:solidFill>
              <a:schemeClr val="accent2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reeform 136"/>
          <p:cNvSpPr/>
          <p:nvPr/>
        </p:nvSpPr>
        <p:spPr>
          <a:xfrm>
            <a:off x="5011850" y="4505187"/>
            <a:ext cx="206424" cy="1036638"/>
          </a:xfrm>
          <a:custGeom>
            <a:avLst/>
            <a:gdLst>
              <a:gd name="connsiteX0" fmla="*/ 425257 w 425257"/>
              <a:gd name="connsiteY0" fmla="*/ 932973 h 932973"/>
              <a:gd name="connsiteX1" fmla="*/ 10578 w 425257"/>
              <a:gd name="connsiteY1" fmla="*/ 401697 h 932973"/>
              <a:gd name="connsiteX2" fmla="*/ 114248 w 425257"/>
              <a:gd name="connsiteY2" fmla="*/ 0 h 932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5257" h="932973">
                <a:moveTo>
                  <a:pt x="425257" y="932973"/>
                </a:moveTo>
                <a:cubicBezTo>
                  <a:pt x="243835" y="745082"/>
                  <a:pt x="62413" y="557192"/>
                  <a:pt x="10578" y="401697"/>
                </a:cubicBezTo>
                <a:cubicBezTo>
                  <a:pt x="-41257" y="246201"/>
                  <a:pt x="114248" y="0"/>
                  <a:pt x="114248" y="0"/>
                </a:cubicBezTo>
              </a:path>
            </a:pathLst>
          </a:custGeom>
          <a:ln>
            <a:solidFill>
              <a:schemeClr val="accent2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Freeform 137"/>
          <p:cNvSpPr/>
          <p:nvPr/>
        </p:nvSpPr>
        <p:spPr>
          <a:xfrm>
            <a:off x="5634573" y="4508836"/>
            <a:ext cx="206424" cy="1036638"/>
          </a:xfrm>
          <a:custGeom>
            <a:avLst/>
            <a:gdLst>
              <a:gd name="connsiteX0" fmla="*/ 425257 w 425257"/>
              <a:gd name="connsiteY0" fmla="*/ 932973 h 932973"/>
              <a:gd name="connsiteX1" fmla="*/ 10578 w 425257"/>
              <a:gd name="connsiteY1" fmla="*/ 401697 h 932973"/>
              <a:gd name="connsiteX2" fmla="*/ 114248 w 425257"/>
              <a:gd name="connsiteY2" fmla="*/ 0 h 932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5257" h="932973">
                <a:moveTo>
                  <a:pt x="425257" y="932973"/>
                </a:moveTo>
                <a:cubicBezTo>
                  <a:pt x="243835" y="745082"/>
                  <a:pt x="62413" y="557192"/>
                  <a:pt x="10578" y="401697"/>
                </a:cubicBezTo>
                <a:cubicBezTo>
                  <a:pt x="-41257" y="246201"/>
                  <a:pt x="114248" y="0"/>
                  <a:pt x="114248" y="0"/>
                </a:cubicBezTo>
              </a:path>
            </a:pathLst>
          </a:custGeom>
          <a:ln>
            <a:solidFill>
              <a:schemeClr val="accent2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Arrow Connector 138"/>
          <p:cNvCxnSpPr>
            <a:stCxn id="46" idx="0"/>
            <a:endCxn id="109" idx="2"/>
          </p:cNvCxnSpPr>
          <p:nvPr/>
        </p:nvCxnSpPr>
        <p:spPr>
          <a:xfrm flipH="1" flipV="1">
            <a:off x="5818317" y="3325404"/>
            <a:ext cx="248236" cy="1604077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43" idx="0"/>
            <a:endCxn id="106" idx="2"/>
          </p:cNvCxnSpPr>
          <p:nvPr/>
        </p:nvCxnSpPr>
        <p:spPr>
          <a:xfrm flipH="1" flipV="1">
            <a:off x="5183359" y="3325404"/>
            <a:ext cx="248236" cy="1604077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40" idx="0"/>
            <a:endCxn id="103" idx="2"/>
          </p:cNvCxnSpPr>
          <p:nvPr/>
        </p:nvCxnSpPr>
        <p:spPr>
          <a:xfrm flipH="1" flipV="1">
            <a:off x="4551745" y="3314831"/>
            <a:ext cx="248236" cy="1604077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38" idx="0"/>
            <a:endCxn id="102" idx="2"/>
          </p:cNvCxnSpPr>
          <p:nvPr/>
        </p:nvCxnSpPr>
        <p:spPr>
          <a:xfrm flipH="1" flipV="1">
            <a:off x="3914846" y="3314831"/>
            <a:ext cx="248236" cy="1604077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35" idx="0"/>
            <a:endCxn id="100" idx="2"/>
          </p:cNvCxnSpPr>
          <p:nvPr/>
        </p:nvCxnSpPr>
        <p:spPr>
          <a:xfrm flipH="1" flipV="1">
            <a:off x="3291868" y="3314831"/>
            <a:ext cx="248236" cy="1604077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31" idx="0"/>
            <a:endCxn id="98" idx="2"/>
          </p:cNvCxnSpPr>
          <p:nvPr/>
        </p:nvCxnSpPr>
        <p:spPr>
          <a:xfrm flipH="1" flipV="1">
            <a:off x="2660254" y="3314831"/>
            <a:ext cx="248236" cy="1604077"/>
          </a:xfrm>
          <a:prstGeom prst="straightConnector1">
            <a:avLst/>
          </a:prstGeom>
          <a:ln w="19050" cmpd="sng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8" name="Content Placeholder 2"/>
          <p:cNvSpPr txBox="1">
            <a:spLocks/>
          </p:cNvSpPr>
          <p:nvPr/>
        </p:nvSpPr>
        <p:spPr>
          <a:xfrm>
            <a:off x="374032" y="5883523"/>
            <a:ext cx="8686800" cy="688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Popular in speech recognition</a:t>
            </a:r>
          </a:p>
        </p:txBody>
      </p:sp>
    </p:spTree>
    <p:extLst>
      <p:ext uri="{BB962C8B-B14F-4D97-AF65-F5344CB8AC3E}">
        <p14:creationId xmlns:p14="http://schemas.microsoft.com/office/powerpoint/2010/main" val="410686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1" grpId="0" animBg="1"/>
      <p:bldP spid="35" grpId="0" animBg="1"/>
      <p:bldP spid="38" grpId="0" animBg="1"/>
      <p:bldP spid="40" grpId="0" animBg="1"/>
      <p:bldP spid="43" grpId="0" animBg="1"/>
      <p:bldP spid="46" grpId="0" animBg="1"/>
      <p:bldP spid="52" grpId="0"/>
      <p:bldP spid="53" grpId="0"/>
      <p:bldP spid="54" grpId="0"/>
      <p:bldP spid="115" grpId="0"/>
      <p:bldP spid="116" grpId="0"/>
      <p:bldP spid="117" grpId="0"/>
      <p:bldP spid="98" grpId="0" animBg="1"/>
      <p:bldP spid="100" grpId="0" animBg="1"/>
      <p:bldP spid="102" grpId="0" animBg="1"/>
      <p:bldP spid="103" grpId="0" animBg="1"/>
      <p:bldP spid="106" grpId="0" animBg="1"/>
      <p:bldP spid="109" grpId="0" animBg="1"/>
      <p:bldP spid="121" grpId="0"/>
      <p:bldP spid="122" grpId="0"/>
      <p:bldP spid="123" grpId="0"/>
      <p:bldP spid="124" grpId="0"/>
      <p:bldP spid="125" grpId="0"/>
      <p:bldP spid="126" grpId="0"/>
      <p:bldP spid="92" grpId="0" animBg="1"/>
      <p:bldP spid="94" grpId="0" animBg="1"/>
      <p:bldP spid="96" grpId="0" animBg="1"/>
      <p:bldP spid="97" grpId="0" animBg="1"/>
      <p:bldP spid="104" grpId="0" animBg="1"/>
      <p:bldP spid="128" grpId="0" animBg="1"/>
      <p:bldP spid="17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58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omic Sans MS" panose="030F0702030302020204" pitchFamily="66" charset="0"/>
                <a:cs typeface="CMU Bright SemiBold"/>
              </a:rPr>
              <a:t>Recap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51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RNNs allow for processing of variable length inputs and outputs by maintaining state information across time steps</a:t>
            </a:r>
          </a:p>
          <a:p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Various Input-Output scenarios are possible </a:t>
            </a:r>
            <a:br>
              <a:rPr lang="en-US" sz="2400" dirty="0">
                <a:latin typeface="Comic Sans MS" panose="030F0702030302020204" pitchFamily="66" charset="0"/>
                <a:cs typeface="CMU Bright Roman"/>
              </a:rPr>
            </a:br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(Single/Multiple)</a:t>
            </a:r>
          </a:p>
          <a:p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RNNs can be stacked, or bi-directional</a:t>
            </a:r>
          </a:p>
          <a:p>
            <a:endParaRPr lang="en-US" sz="2400" dirty="0">
              <a:latin typeface="Comic Sans MS" panose="030F0702030302020204" pitchFamily="66" charset="0"/>
              <a:cs typeface="CMU Bright Roman"/>
            </a:endParaRPr>
          </a:p>
          <a:p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Vanilla RNNs are improved upon by LSTMs which address the vanishing gradient problem through the CEC</a:t>
            </a:r>
          </a:p>
          <a:p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Exploding gradients are handled by gradient clipping</a:t>
            </a:r>
          </a:p>
          <a:p>
            <a:pPr marL="0" indent="0">
              <a:buNone/>
            </a:pPr>
            <a:endParaRPr lang="en-US" sz="1800" dirty="0">
              <a:latin typeface="Comic Sans MS" panose="030F0702030302020204" pitchFamily="66" charset="0"/>
              <a:cs typeface="CMU Bright Roman"/>
            </a:endParaRPr>
          </a:p>
          <a:p>
            <a:endParaRPr lang="en-US" sz="2400" dirty="0">
              <a:latin typeface="Comic Sans MS" panose="030F0702030302020204" pitchFamily="66" charset="0"/>
              <a:cs typeface="CMU Bright Roman"/>
            </a:endParaRPr>
          </a:p>
          <a:p>
            <a:endParaRPr lang="en-US" sz="2400" dirty="0">
              <a:latin typeface="Comic Sans MS" panose="030F0702030302020204" pitchFamily="66" charset="0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25534657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932010" y="2240569"/>
            <a:ext cx="5247392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omic Sans MS" panose="030F0702030302020204" pitchFamily="66" charset="0"/>
                <a:cs typeface="CMU Bright SemiBold"/>
              </a:rPr>
              <a:t>The Popular LSTM Cell</a:t>
            </a:r>
          </a:p>
        </p:txBody>
      </p:sp>
      <p:sp>
        <p:nvSpPr>
          <p:cNvPr id="33" name="Oval 32"/>
          <p:cNvSpPr/>
          <p:nvPr/>
        </p:nvSpPr>
        <p:spPr>
          <a:xfrm>
            <a:off x="991911" y="3573941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omic Sans MS" panose="030F0702030302020204" pitchFamily="66" charset="0"/>
              <a:cs typeface="CMU Bright Roman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1097849" y="3727998"/>
            <a:ext cx="311489" cy="251615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844450" y="2312461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i</a:t>
            </a:r>
            <a:r>
              <a:rPr lang="en-US" sz="1600" i="1" baseline="-25000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t</a:t>
            </a:r>
          </a:p>
        </p:txBody>
      </p:sp>
      <p:sp>
        <p:nvSpPr>
          <p:cNvPr id="42" name="Oval 41"/>
          <p:cNvSpPr/>
          <p:nvPr/>
        </p:nvSpPr>
        <p:spPr>
          <a:xfrm>
            <a:off x="5561996" y="2324443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o</a:t>
            </a:r>
            <a:r>
              <a:rPr lang="en-US" sz="1600" i="1" baseline="-25000" dirty="0" err="1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omic Sans MS" panose="030F0702030302020204" pitchFamily="66" charset="0"/>
              <a:cs typeface="CMU Bright Roman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3302708" y="4864549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f</a:t>
            </a:r>
            <a:r>
              <a:rPr lang="en-US" sz="1600" i="1" baseline="-25000" dirty="0" err="1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omic Sans MS" panose="030F0702030302020204" pitchFamily="66" charset="0"/>
              <a:cs typeface="CMU Bright Roman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337100" y="3573941"/>
            <a:ext cx="515211" cy="515211"/>
            <a:chOff x="6406139" y="3573941"/>
            <a:chExt cx="515211" cy="515211"/>
          </a:xfrm>
        </p:grpSpPr>
        <p:sp>
          <p:nvSpPr>
            <p:cNvPr id="44" name="Oval 43"/>
            <p:cNvSpPr/>
            <p:nvPr/>
          </p:nvSpPr>
          <p:spPr>
            <a:xfrm>
              <a:off x="6406139" y="3573941"/>
              <a:ext cx="515211" cy="51521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sz="1600" baseline="-25000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6512077" y="3727998"/>
              <a:ext cx="311489" cy="251615"/>
            </a:xfrm>
            <a:custGeom>
              <a:avLst/>
              <a:gdLst>
                <a:gd name="connsiteX0" fmla="*/ 0 w 515155"/>
                <a:gd name="connsiteY0" fmla="*/ 347468 h 347468"/>
                <a:gd name="connsiteX1" fmla="*/ 227627 w 515155"/>
                <a:gd name="connsiteY1" fmla="*/ 287559 h 347468"/>
                <a:gd name="connsiteX2" fmla="*/ 275548 w 515155"/>
                <a:gd name="connsiteY2" fmla="*/ 47926 h 347468"/>
                <a:gd name="connsiteX3" fmla="*/ 515155 w 515155"/>
                <a:gd name="connsiteY3" fmla="*/ 0 h 347468"/>
                <a:gd name="connsiteX4" fmla="*/ 515155 w 515155"/>
                <a:gd name="connsiteY4" fmla="*/ 0 h 34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155" h="347468">
                  <a:moveTo>
                    <a:pt x="0" y="347468"/>
                  </a:moveTo>
                  <a:cubicBezTo>
                    <a:pt x="90851" y="342475"/>
                    <a:pt x="181702" y="337483"/>
                    <a:pt x="227627" y="287559"/>
                  </a:cubicBezTo>
                  <a:cubicBezTo>
                    <a:pt x="273552" y="237635"/>
                    <a:pt x="227627" y="95852"/>
                    <a:pt x="275548" y="47926"/>
                  </a:cubicBezTo>
                  <a:cubicBezTo>
                    <a:pt x="323469" y="0"/>
                    <a:pt x="515155" y="0"/>
                    <a:pt x="515155" y="0"/>
                  </a:cubicBezTo>
                  <a:lnTo>
                    <a:pt x="51515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Oval 45"/>
          <p:cNvSpPr/>
          <p:nvPr/>
        </p:nvSpPr>
        <p:spPr>
          <a:xfrm>
            <a:off x="1967315" y="369375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omic Sans MS" panose="030F0702030302020204" pitchFamily="66" charset="0"/>
              <a:cs typeface="CMU Bright Roman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2036115" y="3767585"/>
            <a:ext cx="131882" cy="133686"/>
            <a:chOff x="7787230" y="1641491"/>
            <a:chExt cx="131882" cy="133686"/>
          </a:xfrm>
        </p:grpSpPr>
        <p:cxnSp>
          <p:nvCxnSpPr>
            <p:cNvPr id="36" name="Straight Connector 35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Oval 50"/>
          <p:cNvSpPr/>
          <p:nvPr/>
        </p:nvSpPr>
        <p:spPr>
          <a:xfrm>
            <a:off x="5684861" y="369426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omic Sans MS" panose="030F0702030302020204" pitchFamily="66" charset="0"/>
              <a:cs typeface="CMU Bright Roman"/>
            </a:endParaRPr>
          </a:p>
        </p:txBody>
      </p:sp>
      <p:cxnSp>
        <p:nvCxnSpPr>
          <p:cNvPr id="53" name="Straight Arrow Connector 52"/>
          <p:cNvCxnSpPr>
            <a:stCxn id="42" idx="4"/>
            <a:endCxn id="51" idx="0"/>
          </p:cNvCxnSpPr>
          <p:nvPr/>
        </p:nvCxnSpPr>
        <p:spPr>
          <a:xfrm>
            <a:off x="5819602" y="2839654"/>
            <a:ext cx="4028" cy="8546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5760133" y="3762310"/>
            <a:ext cx="131882" cy="133686"/>
            <a:chOff x="7787230" y="1641491"/>
            <a:chExt cx="131882" cy="133686"/>
          </a:xfrm>
        </p:grpSpPr>
        <p:cxnSp>
          <p:nvCxnSpPr>
            <p:cNvPr id="57" name="Straight Connector 56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Arrow Connector 58"/>
          <p:cNvCxnSpPr>
            <a:stCxn id="41" idx="4"/>
            <a:endCxn id="46" idx="0"/>
          </p:cNvCxnSpPr>
          <p:nvPr/>
        </p:nvCxnSpPr>
        <p:spPr>
          <a:xfrm>
            <a:off x="2102056" y="2827672"/>
            <a:ext cx="4028" cy="86608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3" idx="6"/>
            <a:endCxn id="46" idx="2"/>
          </p:cNvCxnSpPr>
          <p:nvPr/>
        </p:nvCxnSpPr>
        <p:spPr>
          <a:xfrm>
            <a:off x="1507122" y="3831547"/>
            <a:ext cx="460193" cy="9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3302708" y="3574919"/>
            <a:ext cx="515211" cy="515211"/>
          </a:xfrm>
          <a:prstGeom prst="ellipse">
            <a:avLst/>
          </a:prstGeom>
          <a:solidFill>
            <a:srgbClr val="93CDDD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="1" i="1" baseline="-25000" dirty="0">
              <a:solidFill>
                <a:srgbClr val="000000"/>
              </a:solidFill>
              <a:latin typeface="Comic Sans MS" panose="030F0702030302020204" pitchFamily="66" charset="0"/>
              <a:cs typeface="CMU Bright Roman"/>
            </a:endParaRPr>
          </a:p>
        </p:txBody>
      </p:sp>
      <p:cxnSp>
        <p:nvCxnSpPr>
          <p:cNvPr id="67" name="Straight Arrow Connector 66"/>
          <p:cNvCxnSpPr>
            <a:stCxn id="46" idx="6"/>
            <a:endCxn id="66" idx="2"/>
          </p:cNvCxnSpPr>
          <p:nvPr/>
        </p:nvCxnSpPr>
        <p:spPr>
          <a:xfrm>
            <a:off x="2244852" y="3832525"/>
            <a:ext cx="1057856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6" idx="6"/>
            <a:endCxn id="44" idx="2"/>
          </p:cNvCxnSpPr>
          <p:nvPr/>
        </p:nvCxnSpPr>
        <p:spPr>
          <a:xfrm flipV="1">
            <a:off x="3817919" y="3831547"/>
            <a:ext cx="519181" cy="9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4" idx="6"/>
            <a:endCxn id="51" idx="2"/>
          </p:cNvCxnSpPr>
          <p:nvPr/>
        </p:nvCxnSpPr>
        <p:spPr>
          <a:xfrm>
            <a:off x="4852311" y="3831547"/>
            <a:ext cx="832550" cy="14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1" idx="6"/>
          </p:cNvCxnSpPr>
          <p:nvPr/>
        </p:nvCxnSpPr>
        <p:spPr>
          <a:xfrm flipV="1">
            <a:off x="5962398" y="3829557"/>
            <a:ext cx="648297" cy="34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3417231" y="4320127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omic Sans MS" panose="030F0702030302020204" pitchFamily="66" charset="0"/>
              <a:cs typeface="CMU Bright Roman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3489111" y="4394052"/>
            <a:ext cx="131882" cy="133686"/>
            <a:chOff x="7787230" y="1641491"/>
            <a:chExt cx="131882" cy="133686"/>
          </a:xfrm>
        </p:grpSpPr>
        <p:cxnSp>
          <p:nvCxnSpPr>
            <p:cNvPr id="82" name="Straight Connector 81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Straight Arrow Connector 84"/>
          <p:cNvCxnSpPr>
            <a:stCxn id="43" idx="0"/>
            <a:endCxn id="84" idx="4"/>
          </p:cNvCxnSpPr>
          <p:nvPr/>
        </p:nvCxnSpPr>
        <p:spPr>
          <a:xfrm flipH="1" flipV="1">
            <a:off x="3556000" y="4597664"/>
            <a:ext cx="4314" cy="26688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6" idx="5"/>
            <a:endCxn id="84" idx="6"/>
          </p:cNvCxnSpPr>
          <p:nvPr/>
        </p:nvCxnSpPr>
        <p:spPr>
          <a:xfrm rot="5400000">
            <a:off x="3496510" y="4212937"/>
            <a:ext cx="444217" cy="47700"/>
          </a:xfrm>
          <a:prstGeom prst="curvedConnector2">
            <a:avLst/>
          </a:prstGeom>
          <a:ln w="12700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5"/>
          <p:cNvCxnSpPr>
            <a:stCxn id="84" idx="2"/>
            <a:endCxn id="66" idx="3"/>
          </p:cNvCxnSpPr>
          <p:nvPr/>
        </p:nvCxnSpPr>
        <p:spPr>
          <a:xfrm rot="10800000">
            <a:off x="3378159" y="4014680"/>
            <a:ext cx="39072" cy="444217"/>
          </a:xfrm>
          <a:prstGeom prst="curvedConnector2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33" idx="1"/>
          </p:cNvCxnSpPr>
          <p:nvPr/>
        </p:nvCxnSpPr>
        <p:spPr>
          <a:xfrm>
            <a:off x="377345" y="3486662"/>
            <a:ext cx="690017" cy="16273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33" idx="3"/>
          </p:cNvCxnSpPr>
          <p:nvPr/>
        </p:nvCxnSpPr>
        <p:spPr>
          <a:xfrm flipV="1">
            <a:off x="377345" y="4013701"/>
            <a:ext cx="690017" cy="2142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41" idx="7"/>
          </p:cNvCxnSpPr>
          <p:nvPr/>
        </p:nvCxnSpPr>
        <p:spPr>
          <a:xfrm flipH="1">
            <a:off x="2284210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H="1">
            <a:off x="5998118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1772567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5477344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endCxn id="43" idx="5"/>
          </p:cNvCxnSpPr>
          <p:nvPr/>
        </p:nvCxnSpPr>
        <p:spPr>
          <a:xfrm flipH="1" flipV="1">
            <a:off x="374246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endCxn id="43" idx="3"/>
          </p:cNvCxnSpPr>
          <p:nvPr/>
        </p:nvCxnSpPr>
        <p:spPr>
          <a:xfrm flipV="1">
            <a:off x="330270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938209" y="2405822"/>
            <a:ext cx="9685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omic Sans MS" panose="030F0702030302020204" pitchFamily="66" charset="0"/>
                <a:cs typeface="CMU Bright Roman"/>
              </a:rPr>
              <a:t>Input Gate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4456524" y="2406895"/>
            <a:ext cx="1080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omic Sans MS" panose="030F0702030302020204" pitchFamily="66" charset="0"/>
                <a:cs typeface="CMU Bright Roman"/>
              </a:rPr>
              <a:t>Output Gate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3761615" y="4995637"/>
            <a:ext cx="10567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omic Sans MS" panose="030F0702030302020204" pitchFamily="66" charset="0"/>
                <a:cs typeface="CMU Bright Roman"/>
              </a:rPr>
              <a:t>Forget Gate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6620899" y="3635786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>
                <a:latin typeface="Comic Sans MS" panose="030F0702030302020204" pitchFamily="66" charset="0"/>
                <a:cs typeface="CMU Bright Roman"/>
              </a:rPr>
              <a:t>h</a:t>
            </a:r>
            <a:r>
              <a:rPr lang="en-US" sz="1600" i="1" baseline="-25000" dirty="0" err="1">
                <a:latin typeface="Comic Sans MS" panose="030F0702030302020204" pitchFamily="66" charset="0"/>
                <a:cs typeface="CMU Bright Roman"/>
              </a:rPr>
              <a:t>t</a:t>
            </a:r>
            <a:endParaRPr lang="en-US" sz="1600" i="1" baseline="-25000" dirty="0">
              <a:latin typeface="Comic Sans MS" panose="030F0702030302020204" pitchFamily="66" charset="0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52</a:t>
            </a:fld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3125035" y="5922377"/>
            <a:ext cx="1016625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omic Sans MS" panose="030F0702030302020204" pitchFamily="66" charset="0"/>
                <a:cs typeface="CMU Bright Roman"/>
              </a:rPr>
              <a:t>x</a:t>
            </a:r>
            <a:r>
              <a:rPr lang="en-US" sz="1600" i="1" baseline="-25000" dirty="0" err="1">
                <a:latin typeface="Comic Sans MS" panose="030F0702030302020204" pitchFamily="66" charset="0"/>
                <a:cs typeface="CMU Bright Roman"/>
              </a:rPr>
              <a:t>t</a:t>
            </a:r>
            <a:r>
              <a:rPr lang="en-US" sz="1600" i="1" baseline="-25000" dirty="0">
                <a:latin typeface="Comic Sans MS" panose="030F0702030302020204" pitchFamily="66" charset="0"/>
                <a:cs typeface="CMU Bright Roman"/>
              </a:rPr>
              <a:t> </a:t>
            </a:r>
            <a:r>
              <a:rPr lang="en-US" sz="1600" i="1" dirty="0">
                <a:latin typeface="Comic Sans MS" panose="030F0702030302020204" pitchFamily="66" charset="0"/>
                <a:cs typeface="CMU Bright Roman"/>
              </a:rPr>
              <a:t>     h</a:t>
            </a:r>
            <a:r>
              <a:rPr lang="en-US" sz="1600" i="1" baseline="-25000" dirty="0">
                <a:latin typeface="Comic Sans MS" panose="030F0702030302020204" pitchFamily="66" charset="0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latin typeface="Comic Sans MS" panose="030F0702030302020204" pitchFamily="66" charset="0"/>
                <a:cs typeface="CMU Bright Roman"/>
              </a:rPr>
              <a:t>  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340309" y="3296942"/>
            <a:ext cx="445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omic Sans MS" panose="030F0702030302020204" pitchFamily="66" charset="0"/>
                <a:cs typeface="CMU Bright Roman"/>
              </a:rPr>
              <a:t>Cell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10610" y="3612405"/>
            <a:ext cx="508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c</a:t>
            </a:r>
            <a:r>
              <a:rPr lang="en-US" i="1" baseline="-25000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t-1</a:t>
            </a:r>
          </a:p>
        </p:txBody>
      </p:sp>
      <p:graphicFrame>
        <p:nvGraphicFramePr>
          <p:cNvPr id="69" name="Object 68"/>
          <p:cNvGraphicFramePr>
            <a:graphicFrameLocks noChangeAspect="1"/>
          </p:cNvGraphicFramePr>
          <p:nvPr/>
        </p:nvGraphicFramePr>
        <p:xfrm>
          <a:off x="6610695" y="4203691"/>
          <a:ext cx="2139950" cy="116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74800" imgH="863600" progId="Equation.DSMT4">
                  <p:embed/>
                </p:oleObj>
              </mc:Choice>
              <mc:Fallback>
                <p:oleObj name="Equation" r:id="rId2" imgW="1574800" imgH="863600" progId="Equation.DSMT4">
                  <p:embed/>
                  <p:pic>
                    <p:nvPicPr>
                      <p:cNvPr id="69" name="Object 6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10695" y="4203691"/>
                        <a:ext cx="2139950" cy="1169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TextBox 70"/>
          <p:cNvSpPr txBox="1"/>
          <p:nvPr/>
        </p:nvSpPr>
        <p:spPr>
          <a:xfrm>
            <a:off x="1572768" y="1362842"/>
            <a:ext cx="117852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omic Sans MS" panose="030F0702030302020204" pitchFamily="66" charset="0"/>
                <a:cs typeface="CMU Bright Roman"/>
              </a:rPr>
              <a:t>x</a:t>
            </a:r>
            <a:r>
              <a:rPr lang="en-US" sz="1600" i="1" baseline="-25000" dirty="0" err="1">
                <a:latin typeface="Comic Sans MS" panose="030F0702030302020204" pitchFamily="66" charset="0"/>
                <a:cs typeface="CMU Bright Roman"/>
              </a:rPr>
              <a:t>t</a:t>
            </a:r>
            <a:r>
              <a:rPr lang="en-US" sz="1600" i="1" baseline="-25000" dirty="0">
                <a:latin typeface="Comic Sans MS" panose="030F0702030302020204" pitchFamily="66" charset="0"/>
                <a:cs typeface="CMU Bright Roman"/>
              </a:rPr>
              <a:t>  </a:t>
            </a:r>
            <a:r>
              <a:rPr lang="en-US" sz="1600" i="1" dirty="0">
                <a:latin typeface="Comic Sans MS" panose="030F0702030302020204" pitchFamily="66" charset="0"/>
                <a:cs typeface="CMU Bright Roman"/>
              </a:rPr>
              <a:t>       h</a:t>
            </a:r>
            <a:r>
              <a:rPr lang="en-US" sz="1600" i="1" baseline="-25000" dirty="0">
                <a:latin typeface="Comic Sans MS" panose="030F0702030302020204" pitchFamily="66" charset="0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latin typeface="Comic Sans MS" panose="030F0702030302020204" pitchFamily="66" charset="0"/>
                <a:cs typeface="CMU Bright Roman"/>
              </a:rPr>
              <a:t>  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304898" y="1362842"/>
            <a:ext cx="1112805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omic Sans MS" panose="030F0702030302020204" pitchFamily="66" charset="0"/>
                <a:cs typeface="CMU Bright Roman"/>
              </a:rPr>
              <a:t>x</a:t>
            </a:r>
            <a:r>
              <a:rPr lang="en-US" sz="1600" i="1" baseline="-25000" dirty="0" err="1">
                <a:latin typeface="Comic Sans MS" panose="030F0702030302020204" pitchFamily="66" charset="0"/>
                <a:cs typeface="CMU Bright Roman"/>
              </a:rPr>
              <a:t>t</a:t>
            </a:r>
            <a:r>
              <a:rPr lang="en-US" sz="1600" i="1" baseline="-25000" dirty="0">
                <a:latin typeface="Comic Sans MS" panose="030F0702030302020204" pitchFamily="66" charset="0"/>
                <a:cs typeface="CMU Bright Roman"/>
              </a:rPr>
              <a:t>           </a:t>
            </a:r>
            <a:r>
              <a:rPr lang="en-US" sz="1600" i="1" dirty="0">
                <a:latin typeface="Comic Sans MS" panose="030F0702030302020204" pitchFamily="66" charset="0"/>
                <a:cs typeface="CMU Bright Roman"/>
              </a:rPr>
              <a:t>h</a:t>
            </a:r>
            <a:r>
              <a:rPr lang="en-US" sz="1600" i="1" baseline="-25000" dirty="0">
                <a:latin typeface="Comic Sans MS" panose="030F0702030302020204" pitchFamily="66" charset="0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latin typeface="Comic Sans MS" panose="030F0702030302020204" pitchFamily="66" charset="0"/>
                <a:cs typeface="CMU Bright Roman"/>
              </a:rPr>
              <a:t>  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-31975" y="3256904"/>
            <a:ext cx="486030" cy="1241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dirty="0">
                <a:latin typeface="Comic Sans MS" panose="030F0702030302020204" pitchFamily="66" charset="0"/>
                <a:cs typeface="CMU Bright Roman"/>
              </a:rPr>
              <a:t> </a:t>
            </a:r>
            <a:r>
              <a:rPr lang="en-US" sz="1600" dirty="0" err="1">
                <a:latin typeface="Comic Sans MS" panose="030F0702030302020204" pitchFamily="66" charset="0"/>
                <a:cs typeface="CMU Bright Roman"/>
              </a:rPr>
              <a:t>x</a:t>
            </a:r>
            <a:r>
              <a:rPr lang="en-US" sz="1600" i="1" baseline="-25000" dirty="0" err="1">
                <a:latin typeface="Comic Sans MS" panose="030F0702030302020204" pitchFamily="66" charset="0"/>
                <a:cs typeface="CMU Bright Roman"/>
              </a:rPr>
              <a:t>t</a:t>
            </a:r>
            <a:endParaRPr lang="en-US" sz="1600" i="1" baseline="-25000" dirty="0">
              <a:latin typeface="Comic Sans MS" panose="030F0702030302020204" pitchFamily="66" charset="0"/>
              <a:cs typeface="CMU Bright Roman"/>
            </a:endParaRPr>
          </a:p>
          <a:p>
            <a:pPr algn="just"/>
            <a:endParaRPr lang="en-US" sz="1600" i="1" dirty="0">
              <a:latin typeface="Comic Sans MS" panose="030F0702030302020204" pitchFamily="66" charset="0"/>
              <a:cs typeface="CMU Bright Roman"/>
            </a:endParaRPr>
          </a:p>
          <a:p>
            <a:pPr algn="just"/>
            <a:endParaRPr lang="en-US" sz="1600" i="1" dirty="0">
              <a:latin typeface="Comic Sans MS" panose="030F0702030302020204" pitchFamily="66" charset="0"/>
              <a:cs typeface="CMU Bright Roman"/>
            </a:endParaRPr>
          </a:p>
          <a:p>
            <a:pPr algn="just"/>
            <a:r>
              <a:rPr lang="en-US" sz="1600" i="1" dirty="0">
                <a:latin typeface="Comic Sans MS" panose="030F0702030302020204" pitchFamily="66" charset="0"/>
                <a:cs typeface="CMU Bright Roman"/>
              </a:rPr>
              <a:t>h</a:t>
            </a:r>
            <a:r>
              <a:rPr lang="en-US" sz="1600" i="1" baseline="-25000" dirty="0">
                <a:latin typeface="Comic Sans MS" panose="030F0702030302020204" pitchFamily="66" charset="0"/>
                <a:cs typeface="CMU Bright Roman"/>
              </a:rPr>
              <a:t>t-1</a:t>
            </a:r>
          </a:p>
          <a:p>
            <a:pPr algn="just"/>
            <a:endParaRPr lang="en-US" sz="1600" i="1" baseline="-25000" dirty="0">
              <a:latin typeface="Comic Sans MS" panose="030F0702030302020204" pitchFamily="66" charset="0"/>
              <a:cs typeface="CMU Bright Roman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38910" y="3234225"/>
            <a:ext cx="434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MU Bright SemiBold Oblique"/>
                <a:cs typeface="CMU Bright SemiBold Oblique"/>
              </a:rPr>
              <a:t>W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264090" y="2183869"/>
            <a:ext cx="473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>
                <a:latin typeface="CMU Bright SemiBold Oblique"/>
                <a:cs typeface="CMU Bright SemiBold Oblique"/>
              </a:rPr>
              <a:t>i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154198" y="2161189"/>
            <a:ext cx="497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 err="1">
                <a:latin typeface="CMU Bright SemiBold Oblique"/>
                <a:cs typeface="CMU Bright SemiBold Oblique"/>
              </a:rPr>
              <a:t>o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891807" y="5099647"/>
            <a:ext cx="478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 err="1">
                <a:latin typeface="CMU Bright SemiBold Oblique"/>
                <a:cs typeface="CMU Bright SemiBold Oblique"/>
              </a:rPr>
              <a:t>f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graphicFrame>
        <p:nvGraphicFramePr>
          <p:cNvPr id="80" name="Object 79"/>
          <p:cNvGraphicFramePr>
            <a:graphicFrameLocks noChangeAspect="1"/>
          </p:cNvGraphicFramePr>
          <p:nvPr/>
        </p:nvGraphicFramePr>
        <p:xfrm>
          <a:off x="6610695" y="2108879"/>
          <a:ext cx="2398712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65300" imgH="609600" progId="Equation.DSMT4">
                  <p:embed/>
                </p:oleObj>
              </mc:Choice>
              <mc:Fallback>
                <p:oleObj name="Equation" r:id="rId4" imgW="1765300" imgH="609600" progId="Equation.DSMT4">
                  <p:embed/>
                  <p:pic>
                    <p:nvPicPr>
                      <p:cNvPr id="80" name="Object 7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10695" y="2108879"/>
                        <a:ext cx="2398712" cy="82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/>
          <p:cNvGraphicFramePr>
            <a:graphicFrameLocks noChangeAspect="1"/>
          </p:cNvGraphicFramePr>
          <p:nvPr/>
        </p:nvGraphicFramePr>
        <p:xfrm>
          <a:off x="6610695" y="5576302"/>
          <a:ext cx="163830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06500" imgH="254000" progId="Equation.DSMT4">
                  <p:embed/>
                </p:oleObj>
              </mc:Choice>
              <mc:Fallback>
                <p:oleObj name="Equation" r:id="rId6" imgW="1206500" imgH="254000" progId="Equation.DSMT4">
                  <p:embed/>
                  <p:pic>
                    <p:nvPicPr>
                      <p:cNvPr id="86" name="Object 8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10695" y="5576302"/>
                        <a:ext cx="1638300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TextBox 86"/>
          <p:cNvSpPr txBox="1"/>
          <p:nvPr/>
        </p:nvSpPr>
        <p:spPr>
          <a:xfrm>
            <a:off x="6565335" y="2970178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cs typeface="CMU Bright Roman"/>
              </a:rPr>
              <a:t>Similarly for </a:t>
            </a:r>
            <a:r>
              <a:rPr lang="en-US" dirty="0">
                <a:latin typeface="CMU Bright Oblique"/>
                <a:cs typeface="CMU Bright Oblique"/>
              </a:rPr>
              <a:t>i</a:t>
            </a:r>
            <a:r>
              <a:rPr lang="en-US" baseline="-25000" dirty="0">
                <a:latin typeface="CMU Bright Oblique"/>
                <a:cs typeface="CMU Bright Oblique"/>
              </a:rPr>
              <a:t>t</a:t>
            </a:r>
            <a:r>
              <a:rPr lang="en-US" dirty="0">
                <a:latin typeface="Comic Sans MS" panose="030F0702030302020204" pitchFamily="66" charset="0"/>
                <a:cs typeface="CMU Bright Roman"/>
              </a:rPr>
              <a:t>, </a:t>
            </a:r>
            <a:r>
              <a:rPr lang="en-US" dirty="0" err="1">
                <a:latin typeface="CMU Bright Oblique"/>
                <a:cs typeface="CMU Bright Oblique"/>
              </a:rPr>
              <a:t>o</a:t>
            </a:r>
            <a:r>
              <a:rPr lang="en-US" baseline="-25000" dirty="0" err="1">
                <a:latin typeface="CMU Bright Oblique"/>
                <a:cs typeface="CMU Bright Oblique"/>
              </a:rPr>
              <a:t>t</a:t>
            </a:r>
            <a:endParaRPr lang="en-US" baseline="-25000" dirty="0">
              <a:latin typeface="CMU Bright Oblique"/>
              <a:cs typeface="CMU Bright Oblique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11020" y="6490656"/>
            <a:ext cx="35349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>
                <a:latin typeface="Comic Sans MS" panose="030F0702030302020204" pitchFamily="66" charset="0"/>
                <a:cs typeface="CMU Bright Roman"/>
              </a:rPr>
              <a:t>* </a:t>
            </a:r>
            <a:r>
              <a:rPr lang="en-US" dirty="0">
                <a:latin typeface="Comic Sans MS" panose="030F0702030302020204" pitchFamily="66" charset="0"/>
                <a:cs typeface="CMU Bright Roman"/>
              </a:rPr>
              <a:t>Dashed line indicates time-lag</a:t>
            </a:r>
            <a:br>
              <a:rPr lang="en-US" dirty="0">
                <a:latin typeface="Comic Sans MS" panose="030F0702030302020204" pitchFamily="66" charset="0"/>
                <a:cs typeface="CMU Bright Roman"/>
              </a:rPr>
            </a:br>
            <a:endParaRPr lang="en-US" baseline="30000" dirty="0">
              <a:latin typeface="Comic Sans MS" panose="030F0702030302020204" pitchFamily="66" charset="0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80948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932010" y="2240569"/>
            <a:ext cx="5247392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omic Sans MS" panose="030F0702030302020204" pitchFamily="66" charset="0"/>
                <a:cs typeface="CMU Bright SemiBold"/>
              </a:rPr>
              <a:t>Extension I: Peephole LSTM</a:t>
            </a:r>
          </a:p>
        </p:txBody>
      </p:sp>
      <p:sp>
        <p:nvSpPr>
          <p:cNvPr id="33" name="Oval 32"/>
          <p:cNvSpPr/>
          <p:nvPr/>
        </p:nvSpPr>
        <p:spPr>
          <a:xfrm>
            <a:off x="991911" y="3573941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omic Sans MS" panose="030F0702030302020204" pitchFamily="66" charset="0"/>
              <a:cs typeface="CMU Bright Roman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1097849" y="3727998"/>
            <a:ext cx="311489" cy="251615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844450" y="2312461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i</a:t>
            </a:r>
            <a:r>
              <a:rPr lang="en-US" sz="1600" i="1" baseline="-25000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t</a:t>
            </a:r>
          </a:p>
        </p:txBody>
      </p:sp>
      <p:sp>
        <p:nvSpPr>
          <p:cNvPr id="42" name="Oval 41"/>
          <p:cNvSpPr/>
          <p:nvPr/>
        </p:nvSpPr>
        <p:spPr>
          <a:xfrm>
            <a:off x="5561996" y="2324443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o</a:t>
            </a:r>
            <a:r>
              <a:rPr lang="en-US" sz="1600" i="1" baseline="-25000" dirty="0" err="1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omic Sans MS" panose="030F0702030302020204" pitchFamily="66" charset="0"/>
              <a:cs typeface="CMU Bright Roman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3302708" y="4864549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f</a:t>
            </a:r>
            <a:r>
              <a:rPr lang="en-US" sz="1600" i="1" baseline="-25000" dirty="0" err="1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omic Sans MS" panose="030F0702030302020204" pitchFamily="66" charset="0"/>
              <a:cs typeface="CMU Bright Roman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337100" y="3573941"/>
            <a:ext cx="515211" cy="515211"/>
            <a:chOff x="6406139" y="3573941"/>
            <a:chExt cx="515211" cy="515211"/>
          </a:xfrm>
        </p:grpSpPr>
        <p:sp>
          <p:nvSpPr>
            <p:cNvPr id="44" name="Oval 43"/>
            <p:cNvSpPr/>
            <p:nvPr/>
          </p:nvSpPr>
          <p:spPr>
            <a:xfrm>
              <a:off x="6406139" y="3573941"/>
              <a:ext cx="515211" cy="51521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sz="1600" baseline="-25000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6512077" y="3727998"/>
              <a:ext cx="311489" cy="251615"/>
            </a:xfrm>
            <a:custGeom>
              <a:avLst/>
              <a:gdLst>
                <a:gd name="connsiteX0" fmla="*/ 0 w 515155"/>
                <a:gd name="connsiteY0" fmla="*/ 347468 h 347468"/>
                <a:gd name="connsiteX1" fmla="*/ 227627 w 515155"/>
                <a:gd name="connsiteY1" fmla="*/ 287559 h 347468"/>
                <a:gd name="connsiteX2" fmla="*/ 275548 w 515155"/>
                <a:gd name="connsiteY2" fmla="*/ 47926 h 347468"/>
                <a:gd name="connsiteX3" fmla="*/ 515155 w 515155"/>
                <a:gd name="connsiteY3" fmla="*/ 0 h 347468"/>
                <a:gd name="connsiteX4" fmla="*/ 515155 w 515155"/>
                <a:gd name="connsiteY4" fmla="*/ 0 h 34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155" h="347468">
                  <a:moveTo>
                    <a:pt x="0" y="347468"/>
                  </a:moveTo>
                  <a:cubicBezTo>
                    <a:pt x="90851" y="342475"/>
                    <a:pt x="181702" y="337483"/>
                    <a:pt x="227627" y="287559"/>
                  </a:cubicBezTo>
                  <a:cubicBezTo>
                    <a:pt x="273552" y="237635"/>
                    <a:pt x="227627" y="95852"/>
                    <a:pt x="275548" y="47926"/>
                  </a:cubicBezTo>
                  <a:cubicBezTo>
                    <a:pt x="323469" y="0"/>
                    <a:pt x="515155" y="0"/>
                    <a:pt x="515155" y="0"/>
                  </a:cubicBezTo>
                  <a:lnTo>
                    <a:pt x="51515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Oval 45"/>
          <p:cNvSpPr/>
          <p:nvPr/>
        </p:nvSpPr>
        <p:spPr>
          <a:xfrm>
            <a:off x="1967315" y="369375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omic Sans MS" panose="030F0702030302020204" pitchFamily="66" charset="0"/>
              <a:cs typeface="CMU Bright Roman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2036115" y="3767585"/>
            <a:ext cx="131882" cy="133686"/>
            <a:chOff x="7787230" y="1641491"/>
            <a:chExt cx="131882" cy="133686"/>
          </a:xfrm>
        </p:grpSpPr>
        <p:cxnSp>
          <p:nvCxnSpPr>
            <p:cNvPr id="36" name="Straight Connector 35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Oval 50"/>
          <p:cNvSpPr/>
          <p:nvPr/>
        </p:nvSpPr>
        <p:spPr>
          <a:xfrm>
            <a:off x="5684861" y="369426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omic Sans MS" panose="030F0702030302020204" pitchFamily="66" charset="0"/>
              <a:cs typeface="CMU Bright Roman"/>
            </a:endParaRPr>
          </a:p>
        </p:txBody>
      </p:sp>
      <p:cxnSp>
        <p:nvCxnSpPr>
          <p:cNvPr id="53" name="Straight Arrow Connector 52"/>
          <p:cNvCxnSpPr>
            <a:stCxn id="42" idx="4"/>
            <a:endCxn id="51" idx="0"/>
          </p:cNvCxnSpPr>
          <p:nvPr/>
        </p:nvCxnSpPr>
        <p:spPr>
          <a:xfrm>
            <a:off x="5819602" y="2839654"/>
            <a:ext cx="4028" cy="8546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5760133" y="3762310"/>
            <a:ext cx="131882" cy="133686"/>
            <a:chOff x="7787230" y="1641491"/>
            <a:chExt cx="131882" cy="133686"/>
          </a:xfrm>
        </p:grpSpPr>
        <p:cxnSp>
          <p:nvCxnSpPr>
            <p:cNvPr id="57" name="Straight Connector 56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Arrow Connector 58"/>
          <p:cNvCxnSpPr>
            <a:stCxn id="41" idx="4"/>
            <a:endCxn id="46" idx="0"/>
          </p:cNvCxnSpPr>
          <p:nvPr/>
        </p:nvCxnSpPr>
        <p:spPr>
          <a:xfrm>
            <a:off x="2102056" y="2827672"/>
            <a:ext cx="4028" cy="86608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3" idx="6"/>
            <a:endCxn id="46" idx="2"/>
          </p:cNvCxnSpPr>
          <p:nvPr/>
        </p:nvCxnSpPr>
        <p:spPr>
          <a:xfrm>
            <a:off x="1507122" y="3831547"/>
            <a:ext cx="460193" cy="9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3302708" y="3574919"/>
            <a:ext cx="515211" cy="515211"/>
          </a:xfrm>
          <a:prstGeom prst="ellipse">
            <a:avLst/>
          </a:prstGeom>
          <a:solidFill>
            <a:srgbClr val="93CDDD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="1" i="1" baseline="-25000" dirty="0">
              <a:solidFill>
                <a:srgbClr val="000000"/>
              </a:solidFill>
              <a:latin typeface="Comic Sans MS" panose="030F0702030302020204" pitchFamily="66" charset="0"/>
              <a:cs typeface="CMU Bright Roman"/>
            </a:endParaRPr>
          </a:p>
        </p:txBody>
      </p:sp>
      <p:cxnSp>
        <p:nvCxnSpPr>
          <p:cNvPr id="67" name="Straight Arrow Connector 66"/>
          <p:cNvCxnSpPr>
            <a:stCxn id="46" idx="6"/>
            <a:endCxn id="66" idx="2"/>
          </p:cNvCxnSpPr>
          <p:nvPr/>
        </p:nvCxnSpPr>
        <p:spPr>
          <a:xfrm>
            <a:off x="2244852" y="3832525"/>
            <a:ext cx="1057856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6" idx="6"/>
            <a:endCxn id="44" idx="2"/>
          </p:cNvCxnSpPr>
          <p:nvPr/>
        </p:nvCxnSpPr>
        <p:spPr>
          <a:xfrm flipV="1">
            <a:off x="3817919" y="3831547"/>
            <a:ext cx="519181" cy="9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4" idx="6"/>
            <a:endCxn id="51" idx="2"/>
          </p:cNvCxnSpPr>
          <p:nvPr/>
        </p:nvCxnSpPr>
        <p:spPr>
          <a:xfrm>
            <a:off x="4852311" y="3831547"/>
            <a:ext cx="832550" cy="14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1" idx="6"/>
          </p:cNvCxnSpPr>
          <p:nvPr/>
        </p:nvCxnSpPr>
        <p:spPr>
          <a:xfrm flipV="1">
            <a:off x="5962398" y="3829557"/>
            <a:ext cx="648297" cy="34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3417231" y="4320127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omic Sans MS" panose="030F0702030302020204" pitchFamily="66" charset="0"/>
              <a:cs typeface="CMU Bright Roman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3489111" y="4394052"/>
            <a:ext cx="131882" cy="133686"/>
            <a:chOff x="7787230" y="1641491"/>
            <a:chExt cx="131882" cy="133686"/>
          </a:xfrm>
        </p:grpSpPr>
        <p:cxnSp>
          <p:nvCxnSpPr>
            <p:cNvPr id="82" name="Straight Connector 81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Straight Arrow Connector 84"/>
          <p:cNvCxnSpPr>
            <a:stCxn id="43" idx="0"/>
            <a:endCxn id="84" idx="4"/>
          </p:cNvCxnSpPr>
          <p:nvPr/>
        </p:nvCxnSpPr>
        <p:spPr>
          <a:xfrm flipH="1" flipV="1">
            <a:off x="3556000" y="4597664"/>
            <a:ext cx="4314" cy="26688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6" idx="5"/>
            <a:endCxn id="84" idx="6"/>
          </p:cNvCxnSpPr>
          <p:nvPr/>
        </p:nvCxnSpPr>
        <p:spPr>
          <a:xfrm rot="5400000">
            <a:off x="3496510" y="4212937"/>
            <a:ext cx="444217" cy="47700"/>
          </a:xfrm>
          <a:prstGeom prst="curvedConnector2">
            <a:avLst/>
          </a:prstGeom>
          <a:ln w="12700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5"/>
          <p:cNvCxnSpPr>
            <a:stCxn id="84" idx="2"/>
            <a:endCxn id="66" idx="3"/>
          </p:cNvCxnSpPr>
          <p:nvPr/>
        </p:nvCxnSpPr>
        <p:spPr>
          <a:xfrm rot="10800000">
            <a:off x="3378159" y="4014680"/>
            <a:ext cx="39072" cy="444217"/>
          </a:xfrm>
          <a:prstGeom prst="curvedConnector2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33" idx="1"/>
          </p:cNvCxnSpPr>
          <p:nvPr/>
        </p:nvCxnSpPr>
        <p:spPr>
          <a:xfrm>
            <a:off x="377345" y="3486662"/>
            <a:ext cx="690017" cy="16273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33" idx="3"/>
          </p:cNvCxnSpPr>
          <p:nvPr/>
        </p:nvCxnSpPr>
        <p:spPr>
          <a:xfrm flipV="1">
            <a:off x="377345" y="4013701"/>
            <a:ext cx="690017" cy="2142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41" idx="7"/>
          </p:cNvCxnSpPr>
          <p:nvPr/>
        </p:nvCxnSpPr>
        <p:spPr>
          <a:xfrm flipH="1">
            <a:off x="2284210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H="1">
            <a:off x="5998118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1772567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5477344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endCxn id="43" idx="5"/>
          </p:cNvCxnSpPr>
          <p:nvPr/>
        </p:nvCxnSpPr>
        <p:spPr>
          <a:xfrm flipH="1" flipV="1">
            <a:off x="374246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endCxn id="43" idx="3"/>
          </p:cNvCxnSpPr>
          <p:nvPr/>
        </p:nvCxnSpPr>
        <p:spPr>
          <a:xfrm flipV="1">
            <a:off x="330270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938209" y="2405822"/>
            <a:ext cx="9685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omic Sans MS" panose="030F0702030302020204" pitchFamily="66" charset="0"/>
                <a:cs typeface="CMU Bright Roman"/>
              </a:rPr>
              <a:t>Input Gate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4456524" y="2406895"/>
            <a:ext cx="1080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omic Sans MS" panose="030F0702030302020204" pitchFamily="66" charset="0"/>
                <a:cs typeface="CMU Bright Roman"/>
              </a:rPr>
              <a:t>Output Gate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3761615" y="4995637"/>
            <a:ext cx="10567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omic Sans MS" panose="030F0702030302020204" pitchFamily="66" charset="0"/>
                <a:cs typeface="CMU Bright Roman"/>
              </a:rPr>
              <a:t>Forget Gate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6620899" y="3635786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>
                <a:latin typeface="Comic Sans MS" panose="030F0702030302020204" pitchFamily="66" charset="0"/>
                <a:cs typeface="CMU Bright Roman"/>
              </a:rPr>
              <a:t>h</a:t>
            </a:r>
            <a:r>
              <a:rPr lang="en-US" sz="1600" i="1" baseline="-25000" dirty="0" err="1">
                <a:latin typeface="Comic Sans MS" panose="030F0702030302020204" pitchFamily="66" charset="0"/>
                <a:cs typeface="CMU Bright Roman"/>
              </a:rPr>
              <a:t>t</a:t>
            </a:r>
            <a:endParaRPr lang="en-US" sz="1600" i="1" baseline="-25000" dirty="0">
              <a:latin typeface="Comic Sans MS" panose="030F0702030302020204" pitchFamily="66" charset="0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53</a:t>
            </a:fld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3125035" y="5922377"/>
            <a:ext cx="1016625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omic Sans MS" panose="030F0702030302020204" pitchFamily="66" charset="0"/>
                <a:cs typeface="CMU Bright Roman"/>
              </a:rPr>
              <a:t>x</a:t>
            </a:r>
            <a:r>
              <a:rPr lang="en-US" sz="1600" i="1" baseline="-25000" dirty="0" err="1">
                <a:latin typeface="Comic Sans MS" panose="030F0702030302020204" pitchFamily="66" charset="0"/>
                <a:cs typeface="CMU Bright Roman"/>
              </a:rPr>
              <a:t>t</a:t>
            </a:r>
            <a:r>
              <a:rPr lang="en-US" sz="1600" i="1" baseline="-25000" dirty="0">
                <a:latin typeface="Comic Sans MS" panose="030F0702030302020204" pitchFamily="66" charset="0"/>
                <a:cs typeface="CMU Bright Roman"/>
              </a:rPr>
              <a:t> </a:t>
            </a:r>
            <a:r>
              <a:rPr lang="en-US" sz="1600" i="1" dirty="0">
                <a:latin typeface="Comic Sans MS" panose="030F0702030302020204" pitchFamily="66" charset="0"/>
                <a:cs typeface="CMU Bright Roman"/>
              </a:rPr>
              <a:t>     h</a:t>
            </a:r>
            <a:r>
              <a:rPr lang="en-US" sz="1600" i="1" baseline="-25000" dirty="0">
                <a:latin typeface="Comic Sans MS" panose="030F0702030302020204" pitchFamily="66" charset="0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latin typeface="Comic Sans MS" panose="030F0702030302020204" pitchFamily="66" charset="0"/>
                <a:cs typeface="CMU Bright Roman"/>
              </a:rPr>
              <a:t>  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340309" y="3296942"/>
            <a:ext cx="445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omic Sans MS" panose="030F0702030302020204" pitchFamily="66" charset="0"/>
                <a:cs typeface="CMU Bright Roman"/>
              </a:rPr>
              <a:t>Cell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310610" y="3612405"/>
            <a:ext cx="508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c</a:t>
            </a:r>
            <a:r>
              <a:rPr lang="en-US" i="1" baseline="-25000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t-1</a:t>
            </a:r>
          </a:p>
        </p:txBody>
      </p:sp>
      <p:graphicFrame>
        <p:nvGraphicFramePr>
          <p:cNvPr id="69" name="Object 68"/>
          <p:cNvGraphicFramePr>
            <a:graphicFrameLocks noChangeAspect="1"/>
          </p:cNvGraphicFramePr>
          <p:nvPr/>
        </p:nvGraphicFramePr>
        <p:xfrm>
          <a:off x="6610695" y="4203691"/>
          <a:ext cx="2139950" cy="116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74800" imgH="863600" progId="Equation.DSMT4">
                  <p:embed/>
                </p:oleObj>
              </mc:Choice>
              <mc:Fallback>
                <p:oleObj name="Equation" r:id="rId2" imgW="1574800" imgH="863600" progId="Equation.DSMT4">
                  <p:embed/>
                  <p:pic>
                    <p:nvPicPr>
                      <p:cNvPr id="69" name="Object 6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10695" y="4203691"/>
                        <a:ext cx="2139950" cy="1169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TextBox 70"/>
          <p:cNvSpPr txBox="1"/>
          <p:nvPr/>
        </p:nvSpPr>
        <p:spPr>
          <a:xfrm>
            <a:off x="1572768" y="1362842"/>
            <a:ext cx="117852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omic Sans MS" panose="030F0702030302020204" pitchFamily="66" charset="0"/>
                <a:cs typeface="CMU Bright Roman"/>
              </a:rPr>
              <a:t>x</a:t>
            </a:r>
            <a:r>
              <a:rPr lang="en-US" sz="1600" i="1" baseline="-25000" dirty="0" err="1">
                <a:latin typeface="Comic Sans MS" panose="030F0702030302020204" pitchFamily="66" charset="0"/>
                <a:cs typeface="CMU Bright Roman"/>
              </a:rPr>
              <a:t>t</a:t>
            </a:r>
            <a:r>
              <a:rPr lang="en-US" sz="1600" i="1" baseline="-25000" dirty="0">
                <a:latin typeface="Comic Sans MS" panose="030F0702030302020204" pitchFamily="66" charset="0"/>
                <a:cs typeface="CMU Bright Roman"/>
              </a:rPr>
              <a:t>  </a:t>
            </a:r>
            <a:r>
              <a:rPr lang="en-US" sz="1600" i="1" dirty="0">
                <a:latin typeface="Comic Sans MS" panose="030F0702030302020204" pitchFamily="66" charset="0"/>
                <a:cs typeface="CMU Bright Roman"/>
              </a:rPr>
              <a:t>       h</a:t>
            </a:r>
            <a:r>
              <a:rPr lang="en-US" sz="1600" i="1" baseline="-25000" dirty="0">
                <a:latin typeface="Comic Sans MS" panose="030F0702030302020204" pitchFamily="66" charset="0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latin typeface="Comic Sans MS" panose="030F0702030302020204" pitchFamily="66" charset="0"/>
                <a:cs typeface="CMU Bright Roman"/>
              </a:rPr>
              <a:t>  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304898" y="1362842"/>
            <a:ext cx="1112805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omic Sans MS" panose="030F0702030302020204" pitchFamily="66" charset="0"/>
                <a:cs typeface="CMU Bright Roman"/>
              </a:rPr>
              <a:t>x</a:t>
            </a:r>
            <a:r>
              <a:rPr lang="en-US" sz="1600" i="1" baseline="-25000" dirty="0" err="1">
                <a:latin typeface="Comic Sans MS" panose="030F0702030302020204" pitchFamily="66" charset="0"/>
                <a:cs typeface="CMU Bright Roman"/>
              </a:rPr>
              <a:t>t</a:t>
            </a:r>
            <a:r>
              <a:rPr lang="en-US" sz="1600" i="1" baseline="-25000" dirty="0">
                <a:latin typeface="Comic Sans MS" panose="030F0702030302020204" pitchFamily="66" charset="0"/>
                <a:cs typeface="CMU Bright Roman"/>
              </a:rPr>
              <a:t>           </a:t>
            </a:r>
            <a:r>
              <a:rPr lang="en-US" sz="1600" i="1" dirty="0">
                <a:latin typeface="Comic Sans MS" panose="030F0702030302020204" pitchFamily="66" charset="0"/>
                <a:cs typeface="CMU Bright Roman"/>
              </a:rPr>
              <a:t>h</a:t>
            </a:r>
            <a:r>
              <a:rPr lang="en-US" sz="1600" i="1" baseline="-25000" dirty="0">
                <a:latin typeface="Comic Sans MS" panose="030F0702030302020204" pitchFamily="66" charset="0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latin typeface="Comic Sans MS" panose="030F0702030302020204" pitchFamily="66" charset="0"/>
                <a:cs typeface="CMU Bright Roman"/>
              </a:rPr>
              <a:t>  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-31975" y="3256904"/>
            <a:ext cx="486030" cy="1241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dirty="0">
                <a:latin typeface="Comic Sans MS" panose="030F0702030302020204" pitchFamily="66" charset="0"/>
                <a:cs typeface="CMU Bright Roman"/>
              </a:rPr>
              <a:t> </a:t>
            </a:r>
            <a:r>
              <a:rPr lang="en-US" sz="1600" dirty="0" err="1">
                <a:latin typeface="Comic Sans MS" panose="030F0702030302020204" pitchFamily="66" charset="0"/>
                <a:cs typeface="CMU Bright Roman"/>
              </a:rPr>
              <a:t>x</a:t>
            </a:r>
            <a:r>
              <a:rPr lang="en-US" sz="1600" i="1" baseline="-25000" dirty="0" err="1">
                <a:latin typeface="Comic Sans MS" panose="030F0702030302020204" pitchFamily="66" charset="0"/>
                <a:cs typeface="CMU Bright Roman"/>
              </a:rPr>
              <a:t>t</a:t>
            </a:r>
            <a:endParaRPr lang="en-US" sz="1600" i="1" baseline="-25000" dirty="0">
              <a:latin typeface="Comic Sans MS" panose="030F0702030302020204" pitchFamily="66" charset="0"/>
              <a:cs typeface="CMU Bright Roman"/>
            </a:endParaRPr>
          </a:p>
          <a:p>
            <a:pPr algn="just"/>
            <a:endParaRPr lang="en-US" sz="1600" i="1" dirty="0">
              <a:latin typeface="Comic Sans MS" panose="030F0702030302020204" pitchFamily="66" charset="0"/>
              <a:cs typeface="CMU Bright Roman"/>
            </a:endParaRPr>
          </a:p>
          <a:p>
            <a:pPr algn="just"/>
            <a:endParaRPr lang="en-US" sz="1600" i="1" dirty="0">
              <a:latin typeface="Comic Sans MS" panose="030F0702030302020204" pitchFamily="66" charset="0"/>
              <a:cs typeface="CMU Bright Roman"/>
            </a:endParaRPr>
          </a:p>
          <a:p>
            <a:pPr algn="just"/>
            <a:r>
              <a:rPr lang="en-US" sz="1600" i="1" dirty="0">
                <a:latin typeface="Comic Sans MS" panose="030F0702030302020204" pitchFamily="66" charset="0"/>
                <a:cs typeface="CMU Bright Roman"/>
              </a:rPr>
              <a:t>h</a:t>
            </a:r>
            <a:r>
              <a:rPr lang="en-US" sz="1600" i="1" baseline="-25000" dirty="0">
                <a:latin typeface="Comic Sans MS" panose="030F0702030302020204" pitchFamily="66" charset="0"/>
                <a:cs typeface="CMU Bright Roman"/>
              </a:rPr>
              <a:t>t-1</a:t>
            </a:r>
          </a:p>
          <a:p>
            <a:pPr algn="just"/>
            <a:endParaRPr lang="en-US" sz="1600" i="1" baseline="-25000" dirty="0">
              <a:latin typeface="Comic Sans MS" panose="030F0702030302020204" pitchFamily="66" charset="0"/>
              <a:cs typeface="CMU Bright Roman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38910" y="3234225"/>
            <a:ext cx="434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MU Bright SemiBold Oblique"/>
                <a:cs typeface="CMU Bright SemiBold Oblique"/>
              </a:rPr>
              <a:t>W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264090" y="2183869"/>
            <a:ext cx="473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>
                <a:latin typeface="CMU Bright SemiBold Oblique"/>
                <a:cs typeface="CMU Bright SemiBold Oblique"/>
              </a:rPr>
              <a:t>i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154198" y="2161189"/>
            <a:ext cx="497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 err="1">
                <a:latin typeface="CMU Bright SemiBold Oblique"/>
                <a:cs typeface="CMU Bright SemiBold Oblique"/>
              </a:rPr>
              <a:t>o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891807" y="5099647"/>
            <a:ext cx="478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 err="1">
                <a:latin typeface="CMU Bright SemiBold Oblique"/>
                <a:cs typeface="CMU Bright SemiBold Oblique"/>
              </a:rPr>
              <a:t>f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graphicFrame>
        <p:nvGraphicFramePr>
          <p:cNvPr id="80" name="Object 79"/>
          <p:cNvGraphicFramePr>
            <a:graphicFrameLocks noChangeAspect="1"/>
          </p:cNvGraphicFramePr>
          <p:nvPr/>
        </p:nvGraphicFramePr>
        <p:xfrm>
          <a:off x="6610350" y="1919288"/>
          <a:ext cx="2398713" cy="1204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65300" imgH="889000" progId="Equation.DSMT4">
                  <p:embed/>
                </p:oleObj>
              </mc:Choice>
              <mc:Fallback>
                <p:oleObj name="Equation" r:id="rId4" imgW="1765300" imgH="889000" progId="Equation.DSMT4">
                  <p:embed/>
                  <p:pic>
                    <p:nvPicPr>
                      <p:cNvPr id="80" name="Object 7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10350" y="1919288"/>
                        <a:ext cx="2398713" cy="1204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/>
          <p:cNvGraphicFramePr>
            <a:graphicFrameLocks noChangeAspect="1"/>
          </p:cNvGraphicFramePr>
          <p:nvPr/>
        </p:nvGraphicFramePr>
        <p:xfrm>
          <a:off x="6610695" y="5576302"/>
          <a:ext cx="163830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06500" imgH="254000" progId="Equation.DSMT4">
                  <p:embed/>
                </p:oleObj>
              </mc:Choice>
              <mc:Fallback>
                <p:oleObj name="Equation" r:id="rId6" imgW="1206500" imgH="254000" progId="Equation.DSMT4">
                  <p:embed/>
                  <p:pic>
                    <p:nvPicPr>
                      <p:cNvPr id="86" name="Object 8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10695" y="5576302"/>
                        <a:ext cx="1638300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TextBox 86"/>
          <p:cNvSpPr txBox="1"/>
          <p:nvPr/>
        </p:nvSpPr>
        <p:spPr>
          <a:xfrm>
            <a:off x="6463275" y="3083578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cs typeface="CMU Bright Roman"/>
              </a:rPr>
              <a:t>Similarly for </a:t>
            </a:r>
            <a:r>
              <a:rPr lang="en-US" dirty="0">
                <a:latin typeface="CMU Bright Oblique"/>
                <a:cs typeface="CMU Bright Oblique"/>
              </a:rPr>
              <a:t>i</a:t>
            </a:r>
            <a:r>
              <a:rPr lang="en-US" baseline="-25000" dirty="0">
                <a:latin typeface="CMU Bright Oblique"/>
                <a:cs typeface="CMU Bright Oblique"/>
              </a:rPr>
              <a:t>t</a:t>
            </a:r>
            <a:r>
              <a:rPr lang="en-US" dirty="0">
                <a:latin typeface="Comic Sans MS" panose="030F0702030302020204" pitchFamily="66" charset="0"/>
                <a:cs typeface="CMU Bright Roman"/>
              </a:rPr>
              <a:t>, </a:t>
            </a:r>
            <a:r>
              <a:rPr lang="en-US" dirty="0" err="1">
                <a:latin typeface="CMU Bright Oblique"/>
                <a:cs typeface="CMU Bright Oblique"/>
              </a:rPr>
              <a:t>o</a:t>
            </a:r>
            <a:r>
              <a:rPr lang="en-US" baseline="-25000" dirty="0" err="1">
                <a:latin typeface="CMU Bright Oblique"/>
                <a:cs typeface="CMU Bright Oblique"/>
              </a:rPr>
              <a:t>t</a:t>
            </a:r>
            <a:r>
              <a:rPr lang="en-US" baseline="-25000" dirty="0">
                <a:latin typeface="CMU Bright Oblique"/>
                <a:cs typeface="CMU Bright Oblique"/>
              </a:rPr>
              <a:t> </a:t>
            </a:r>
            <a:r>
              <a:rPr lang="en-US" dirty="0">
                <a:latin typeface="CMU Bright Oblique"/>
                <a:cs typeface="CMU Bright Oblique"/>
              </a:rPr>
              <a:t>(</a:t>
            </a:r>
            <a:r>
              <a:rPr lang="en-US" dirty="0">
                <a:latin typeface="Comic Sans MS" panose="030F0702030302020204" pitchFamily="66" charset="0"/>
                <a:cs typeface="CMU Bright Roman"/>
              </a:rPr>
              <a:t>uses </a:t>
            </a:r>
            <a:r>
              <a:rPr lang="en-US" dirty="0" err="1">
                <a:solidFill>
                  <a:srgbClr val="00FF00"/>
                </a:solidFill>
                <a:latin typeface="CMU Bright Oblique"/>
                <a:cs typeface="CMU Bright Oblique"/>
              </a:rPr>
              <a:t>c</a:t>
            </a:r>
            <a:r>
              <a:rPr lang="en-US" baseline="-25000" dirty="0" err="1">
                <a:solidFill>
                  <a:srgbClr val="00FF00"/>
                </a:solidFill>
                <a:latin typeface="CMU Bright Oblique"/>
                <a:cs typeface="CMU Bright Oblique"/>
              </a:rPr>
              <a:t>t</a:t>
            </a:r>
            <a:r>
              <a:rPr lang="en-US" dirty="0">
                <a:latin typeface="CMU Bright Oblique"/>
                <a:cs typeface="CMU Bright Oblique"/>
              </a:rPr>
              <a:t>)</a:t>
            </a:r>
          </a:p>
        </p:txBody>
      </p:sp>
      <p:cxnSp>
        <p:nvCxnSpPr>
          <p:cNvPr id="64" name="Straight Arrow Connector 105"/>
          <p:cNvCxnSpPr>
            <a:stCxn id="66" idx="1"/>
            <a:endCxn id="41" idx="5"/>
          </p:cNvCxnSpPr>
          <p:nvPr/>
        </p:nvCxnSpPr>
        <p:spPr>
          <a:xfrm rot="16200000" flipV="1">
            <a:off x="2382111" y="2654321"/>
            <a:ext cx="898149" cy="1093949"/>
          </a:xfrm>
          <a:prstGeom prst="curvedConnector3">
            <a:avLst>
              <a:gd name="adj1" fmla="val 50000"/>
            </a:avLst>
          </a:prstGeom>
          <a:ln w="28575" cmpd="sng">
            <a:solidFill>
              <a:srgbClr val="008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105"/>
          <p:cNvCxnSpPr>
            <a:stCxn id="66" idx="1"/>
            <a:endCxn id="43" idx="1"/>
          </p:cNvCxnSpPr>
          <p:nvPr/>
        </p:nvCxnSpPr>
        <p:spPr>
          <a:xfrm rot="16200000" flipH="1">
            <a:off x="2733344" y="4295185"/>
            <a:ext cx="1289630" cy="12700"/>
          </a:xfrm>
          <a:prstGeom prst="curvedConnector5">
            <a:avLst>
              <a:gd name="adj1" fmla="val -17726"/>
              <a:gd name="adj2" fmla="val -5262677"/>
              <a:gd name="adj3" fmla="val 69975"/>
            </a:avLst>
          </a:prstGeom>
          <a:ln w="28575" cmpd="sng">
            <a:solidFill>
              <a:srgbClr val="008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105"/>
          <p:cNvCxnSpPr>
            <a:stCxn id="66" idx="7"/>
            <a:endCxn id="42" idx="3"/>
          </p:cNvCxnSpPr>
          <p:nvPr/>
        </p:nvCxnSpPr>
        <p:spPr>
          <a:xfrm rot="5400000" flipH="1" flipV="1">
            <a:off x="4246874" y="2259798"/>
            <a:ext cx="886167" cy="1894979"/>
          </a:xfrm>
          <a:prstGeom prst="curvedConnector3">
            <a:avLst>
              <a:gd name="adj1" fmla="val 50000"/>
            </a:avLst>
          </a:prstGeom>
          <a:ln w="28575" cmpd="sng">
            <a:solidFill>
              <a:srgbClr val="008000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411020" y="6490656"/>
            <a:ext cx="35349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>
                <a:latin typeface="Comic Sans MS" panose="030F0702030302020204" pitchFamily="66" charset="0"/>
                <a:cs typeface="CMU Bright Roman"/>
              </a:rPr>
              <a:t>* </a:t>
            </a:r>
            <a:r>
              <a:rPr lang="en-US" dirty="0">
                <a:latin typeface="Comic Sans MS" panose="030F0702030302020204" pitchFamily="66" charset="0"/>
                <a:cs typeface="CMU Bright Roman"/>
              </a:rPr>
              <a:t>Dashed line indicates time-lag</a:t>
            </a:r>
            <a:br>
              <a:rPr lang="en-US" dirty="0">
                <a:latin typeface="Comic Sans MS" panose="030F0702030302020204" pitchFamily="66" charset="0"/>
                <a:cs typeface="CMU Bright Roman"/>
              </a:rPr>
            </a:br>
            <a:endParaRPr lang="en-US" baseline="30000" dirty="0">
              <a:latin typeface="Comic Sans MS" panose="030F0702030302020204" pitchFamily="66" charset="0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10383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omic Sans MS" panose="030F0702030302020204" pitchFamily="66" charset="0"/>
                <a:cs typeface="CMU Bright SemiBold"/>
              </a:rPr>
              <a:t>Peephole LSTM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Gates can only see the output from the previous time step, which is close to 0 if the output gate is closed. However, these gates control the CEC cell. </a:t>
            </a:r>
          </a:p>
          <a:p>
            <a:endParaRPr lang="en-US" sz="2400" dirty="0">
              <a:latin typeface="Comic Sans MS" panose="030F0702030302020204" pitchFamily="66" charset="0"/>
              <a:cs typeface="CMU Bright Roman"/>
            </a:endParaRPr>
          </a:p>
          <a:p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Helped the LSTM learn better timing for the problems tested – Spike timing and Counting spike time delays</a:t>
            </a:r>
          </a:p>
          <a:p>
            <a:pPr marL="0" indent="0">
              <a:buNone/>
            </a:pPr>
            <a:endParaRPr lang="en-US" sz="2400" dirty="0">
              <a:latin typeface="Comic Sans MS" panose="030F0702030302020204" pitchFamily="66" charset="0"/>
              <a:cs typeface="CMU Bright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6398745"/>
            <a:ext cx="5947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cs typeface="CMU Bright Roman"/>
                <a:hlinkClick r:id="rId2"/>
              </a:rPr>
              <a:t>Recurrent nets that time and count, Gers </a:t>
            </a:r>
            <a:r>
              <a:rPr lang="en-US" i="1" dirty="0">
                <a:latin typeface="Comic Sans MS" panose="030F0702030302020204" pitchFamily="66" charset="0"/>
                <a:cs typeface="CMU Bright Roman"/>
                <a:hlinkClick r:id="rId3"/>
              </a:rPr>
              <a:t>et al</a:t>
            </a:r>
            <a:r>
              <a:rPr lang="en-US" dirty="0">
                <a:latin typeface="Comic Sans MS" panose="030F0702030302020204" pitchFamily="66" charset="0"/>
                <a:cs typeface="CMU Bright Roman"/>
                <a:hlinkClick r:id="rId3"/>
              </a:rPr>
              <a:t>.</a:t>
            </a:r>
            <a:r>
              <a:rPr lang="en-US" dirty="0">
                <a:latin typeface="Comic Sans MS" panose="030F0702030302020204" pitchFamily="66" charset="0"/>
                <a:cs typeface="CMU Bright Roman"/>
                <a:hlinkClick r:id="rId2"/>
              </a:rPr>
              <a:t>, 2000</a:t>
            </a:r>
            <a:endParaRPr lang="en-US" baseline="30000" dirty="0">
              <a:latin typeface="Comic Sans MS" panose="030F0702030302020204" pitchFamily="66" charset="0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40289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omic Sans MS" panose="030F0702030302020204" pitchFamily="66" charset="0"/>
                <a:cs typeface="CMU Bright SemiBold"/>
              </a:rPr>
              <a:t>Other minor variants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2042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Coupled Input and Forget Gate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5727917" y="2368589"/>
          <a:ext cx="2863850" cy="282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08200" imgH="2082800" progId="Equation.DSMT4">
                  <p:embed/>
                </p:oleObj>
              </mc:Choice>
              <mc:Fallback>
                <p:oleObj name="Equation" r:id="rId2" imgW="2108200" imgH="20828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27917" y="2368589"/>
                        <a:ext cx="2863850" cy="282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5727917" y="1646238"/>
          <a:ext cx="1119188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25500" imgH="292100" progId="Equation.DSMT4">
                  <p:embed/>
                </p:oleObj>
              </mc:Choice>
              <mc:Fallback>
                <p:oleObj name="Equation" r:id="rId4" imgW="825500" imgH="2921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27917" y="1646238"/>
                        <a:ext cx="1119188" cy="395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3521675"/>
            <a:ext cx="8229600" cy="520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Full Gate Recurrence</a:t>
            </a:r>
          </a:p>
        </p:txBody>
      </p:sp>
    </p:spTree>
    <p:extLst>
      <p:ext uri="{BB962C8B-B14F-4D97-AF65-F5344CB8AC3E}">
        <p14:creationId xmlns:p14="http://schemas.microsoft.com/office/powerpoint/2010/main" val="209835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omic Sans MS" panose="030F0702030302020204" pitchFamily="66" charset="0"/>
                <a:cs typeface="CMU Bright SemiBold"/>
              </a:rPr>
              <a:t>LSTM: A Search Space Odyssey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Tested the following variants, using Peephole LSTM as standard: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latin typeface="Comic Sans MS" panose="030F0702030302020204" pitchFamily="66" charset="0"/>
                <a:cs typeface="CMU Bright Roman"/>
              </a:rPr>
              <a:t>No Input Gate (NIG)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latin typeface="Comic Sans MS" panose="030F0702030302020204" pitchFamily="66" charset="0"/>
                <a:cs typeface="CMU Bright Roman"/>
              </a:rPr>
              <a:t>No Forget Gate (NFG)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latin typeface="Comic Sans MS" panose="030F0702030302020204" pitchFamily="66" charset="0"/>
                <a:cs typeface="CMU Bright Roman"/>
              </a:rPr>
              <a:t>No Output Gate (NOG)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latin typeface="Comic Sans MS" panose="030F0702030302020204" pitchFamily="66" charset="0"/>
                <a:cs typeface="CMU Bright Roman"/>
              </a:rPr>
              <a:t>No Input Activation Function (NIAF)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latin typeface="Comic Sans MS" panose="030F0702030302020204" pitchFamily="66" charset="0"/>
                <a:cs typeface="CMU Bright Roman"/>
              </a:rPr>
              <a:t>No Output Activation Function (NOAF)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latin typeface="Comic Sans MS" panose="030F0702030302020204" pitchFamily="66" charset="0"/>
                <a:cs typeface="CMU Bright Roman"/>
              </a:rPr>
              <a:t>No Peepholes (NP)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latin typeface="Comic Sans MS" panose="030F0702030302020204" pitchFamily="66" charset="0"/>
                <a:cs typeface="CMU Bright Roman"/>
              </a:rPr>
              <a:t>Coupled Input and Forget Gate (CIFG)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>
                <a:latin typeface="Comic Sans MS" panose="030F0702030302020204" pitchFamily="66" charset="0"/>
                <a:cs typeface="CMU Bright Roman"/>
              </a:rPr>
              <a:t>Full Gate Recurrence (FGR)</a:t>
            </a:r>
          </a:p>
          <a:p>
            <a:pPr marL="400050"/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On the tasks of:</a:t>
            </a:r>
          </a:p>
          <a:p>
            <a:pPr marL="800100" lvl="1"/>
            <a:r>
              <a:rPr lang="en-US" sz="2000" dirty="0" err="1">
                <a:latin typeface="Comic Sans MS" panose="030F0702030302020204" pitchFamily="66" charset="0"/>
                <a:cs typeface="CMU Bright Roman"/>
              </a:rPr>
              <a:t>Timit</a:t>
            </a:r>
            <a:r>
              <a:rPr lang="en-US" sz="2000" dirty="0">
                <a:latin typeface="Comic Sans MS" panose="030F0702030302020204" pitchFamily="66" charset="0"/>
                <a:cs typeface="CMU Bright Roman"/>
              </a:rPr>
              <a:t> Speech Recognition: Audio frame to 1 of 61 phonemes</a:t>
            </a:r>
          </a:p>
          <a:p>
            <a:pPr marL="800100" lvl="1"/>
            <a:r>
              <a:rPr lang="en-US" sz="2000" dirty="0">
                <a:latin typeface="Comic Sans MS" panose="030F0702030302020204" pitchFamily="66" charset="0"/>
                <a:cs typeface="CMU Bright Roman"/>
              </a:rPr>
              <a:t>IAM Online Handwriting Recognition: Sketch to characters</a:t>
            </a:r>
          </a:p>
          <a:p>
            <a:pPr marL="800100" lvl="1"/>
            <a:r>
              <a:rPr lang="en-US" sz="2000" dirty="0">
                <a:latin typeface="Comic Sans MS" panose="030F0702030302020204" pitchFamily="66" charset="0"/>
                <a:cs typeface="CMU Bright Roman"/>
              </a:rPr>
              <a:t>JSB Chorales: Next-step music frame prediction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398745"/>
            <a:ext cx="570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cs typeface="CMU Bright Roman"/>
                <a:hlinkClick r:id="rId2"/>
              </a:rPr>
              <a:t>LSTM: A Search Space Odyssey, Greff </a:t>
            </a:r>
            <a:r>
              <a:rPr lang="en-US" i="1" dirty="0">
                <a:latin typeface="Comic Sans MS" panose="030F0702030302020204" pitchFamily="66" charset="0"/>
                <a:cs typeface="CMU Bright Roman"/>
                <a:hlinkClick r:id="rId2"/>
              </a:rPr>
              <a:t>et al</a:t>
            </a:r>
            <a:r>
              <a:rPr lang="en-US" dirty="0">
                <a:latin typeface="Comic Sans MS" panose="030F0702030302020204" pitchFamily="66" charset="0"/>
                <a:cs typeface="CMU Bright Roman"/>
                <a:hlinkClick r:id="rId2"/>
              </a:rPr>
              <a:t>., 2015</a:t>
            </a:r>
            <a:endParaRPr lang="en-US" baseline="30000" dirty="0">
              <a:latin typeface="Comic Sans MS" panose="030F0702030302020204" pitchFamily="66" charset="0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731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omic Sans MS" panose="030F0702030302020204" pitchFamily="66" charset="0"/>
                <a:cs typeface="CMU Bright SemiBold"/>
              </a:rPr>
              <a:t>LSTM: A Search Space Odyssey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The standard LSTM performed reasonably well on multiple datasets and none of the modifications significantly improved the performance</a:t>
            </a:r>
          </a:p>
          <a:p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Coupling gates and removing peephole connections simplified the LSTM without hurting performance much</a:t>
            </a:r>
          </a:p>
          <a:p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The forget gate and output activation are crucial</a:t>
            </a:r>
          </a:p>
          <a:p>
            <a:endParaRPr lang="en-US" sz="2400" dirty="0">
              <a:latin typeface="Comic Sans MS" panose="030F0702030302020204" pitchFamily="66" charset="0"/>
              <a:cs typeface="CMU Bright Roman"/>
            </a:endParaRPr>
          </a:p>
          <a:p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Found interaction between learning rate and network size to be minimal – indicates calibration can be done using a small network first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398745"/>
            <a:ext cx="570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cs typeface="CMU Bright Roman"/>
                <a:hlinkClick r:id="rId3"/>
              </a:rPr>
              <a:t>LSTM: A Search Space Odyssey, Greff </a:t>
            </a:r>
            <a:r>
              <a:rPr lang="en-US" i="1" dirty="0">
                <a:latin typeface="Comic Sans MS" panose="030F0702030302020204" pitchFamily="66" charset="0"/>
                <a:cs typeface="CMU Bright Roman"/>
                <a:hlinkClick r:id="rId3"/>
              </a:rPr>
              <a:t>et al</a:t>
            </a:r>
            <a:r>
              <a:rPr lang="en-US" dirty="0">
                <a:latin typeface="Comic Sans MS" panose="030F0702030302020204" pitchFamily="66" charset="0"/>
                <a:cs typeface="CMU Bright Roman"/>
                <a:hlinkClick r:id="rId3"/>
              </a:rPr>
              <a:t>., 2015</a:t>
            </a:r>
            <a:endParaRPr lang="en-US" baseline="30000" dirty="0">
              <a:latin typeface="Comic Sans MS" panose="030F0702030302020204" pitchFamily="66" charset="0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39671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omic Sans MS" panose="030F0702030302020204" pitchFamily="66" charset="0"/>
                <a:cs typeface="CMU Bright SemiBold"/>
              </a:rPr>
              <a:t>Gated Recurrent Unit (GRU)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A very simplified version of the LSTM</a:t>
            </a:r>
          </a:p>
          <a:p>
            <a:pPr lvl="1"/>
            <a:r>
              <a:rPr lang="en-US" sz="2000" dirty="0">
                <a:latin typeface="Comic Sans MS" panose="030F0702030302020204" pitchFamily="66" charset="0"/>
                <a:cs typeface="CMU Bright Roman"/>
              </a:rPr>
              <a:t>Merges forget and input gate into a single ‘update’ gate</a:t>
            </a:r>
          </a:p>
          <a:p>
            <a:pPr lvl="1"/>
            <a:r>
              <a:rPr lang="en-US" sz="2000" dirty="0">
                <a:latin typeface="Comic Sans MS" panose="030F0702030302020204" pitchFamily="66" charset="0"/>
                <a:cs typeface="CMU Bright Roman"/>
              </a:rPr>
              <a:t>Merges cell and hidden state</a:t>
            </a:r>
          </a:p>
          <a:p>
            <a:pPr lvl="1"/>
            <a:endParaRPr lang="en-US" sz="2000" dirty="0">
              <a:latin typeface="Comic Sans MS" panose="030F0702030302020204" pitchFamily="66" charset="0"/>
              <a:cs typeface="CMU Bright Roman"/>
            </a:endParaRPr>
          </a:p>
          <a:p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Has fewer parameters than an LSTM and has been shown to outperform LSTM on some tasks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223980"/>
            <a:ext cx="7326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cs typeface="CMU Bright Roman"/>
                <a:hlinkClick r:id="rId2"/>
              </a:rPr>
              <a:t>Learning Phrase Representations using RNN Encoder-Decoder for </a:t>
            </a:r>
            <a:br>
              <a:rPr lang="en-US" dirty="0">
                <a:latin typeface="Comic Sans MS" panose="030F0702030302020204" pitchFamily="66" charset="0"/>
                <a:cs typeface="CMU Bright Roman"/>
                <a:hlinkClick r:id="rId2"/>
              </a:rPr>
            </a:br>
            <a:r>
              <a:rPr lang="en-US" dirty="0">
                <a:latin typeface="Comic Sans MS" panose="030F0702030302020204" pitchFamily="66" charset="0"/>
                <a:cs typeface="CMU Bright Roman"/>
                <a:hlinkClick r:id="rId2"/>
              </a:rPr>
              <a:t>Statistical Machine Translation, Cho </a:t>
            </a:r>
            <a:r>
              <a:rPr lang="en-US" i="1" dirty="0">
                <a:latin typeface="Comic Sans MS" panose="030F0702030302020204" pitchFamily="66" charset="0"/>
                <a:cs typeface="CMU Bright Roman"/>
                <a:hlinkClick r:id="rId2"/>
              </a:rPr>
              <a:t>et al</a:t>
            </a:r>
            <a:r>
              <a:rPr lang="en-US" dirty="0">
                <a:latin typeface="Comic Sans MS" panose="030F0702030302020204" pitchFamily="66" charset="0"/>
                <a:cs typeface="CMU Bright Roman"/>
                <a:hlinkClick r:id="rId2"/>
              </a:rPr>
              <a:t>., 2014</a:t>
            </a:r>
            <a:endParaRPr lang="en-US" baseline="30000" dirty="0">
              <a:latin typeface="Comic Sans MS" panose="030F0702030302020204" pitchFamily="66" charset="0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126724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966706" y="2240569"/>
            <a:ext cx="4419609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omic Sans MS" panose="030F0702030302020204" pitchFamily="66" charset="0"/>
                <a:cs typeface="CMU Bright SemiBold"/>
              </a:rPr>
              <a:t>GRU</a:t>
            </a:r>
          </a:p>
        </p:txBody>
      </p:sp>
      <p:sp>
        <p:nvSpPr>
          <p:cNvPr id="42" name="Oval 41"/>
          <p:cNvSpPr/>
          <p:nvPr/>
        </p:nvSpPr>
        <p:spPr>
          <a:xfrm>
            <a:off x="4111137" y="2324443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z</a:t>
            </a:r>
            <a:r>
              <a:rPr lang="en-US" sz="1600" i="1" baseline="-25000" dirty="0" err="1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omic Sans MS" panose="030F0702030302020204" pitchFamily="66" charset="0"/>
              <a:cs typeface="CMU Bright Roman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1635728" y="4864549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r</a:t>
            </a:r>
            <a:r>
              <a:rPr lang="en-US" sz="1600" i="1" baseline="-25000" dirty="0" err="1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omic Sans MS" panose="030F0702030302020204" pitchFamily="66" charset="0"/>
              <a:cs typeface="CMU Bright Roman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2894468" y="3571951"/>
            <a:ext cx="515211" cy="515211"/>
            <a:chOff x="6406139" y="3573941"/>
            <a:chExt cx="515211" cy="515211"/>
          </a:xfrm>
        </p:grpSpPr>
        <p:sp>
          <p:nvSpPr>
            <p:cNvPr id="44" name="Oval 43"/>
            <p:cNvSpPr/>
            <p:nvPr/>
          </p:nvSpPr>
          <p:spPr>
            <a:xfrm>
              <a:off x="6406139" y="3573941"/>
              <a:ext cx="515211" cy="51521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sz="1600" baseline="-25000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6512077" y="3727998"/>
              <a:ext cx="311489" cy="251615"/>
            </a:xfrm>
            <a:custGeom>
              <a:avLst/>
              <a:gdLst>
                <a:gd name="connsiteX0" fmla="*/ 0 w 515155"/>
                <a:gd name="connsiteY0" fmla="*/ 347468 h 347468"/>
                <a:gd name="connsiteX1" fmla="*/ 227627 w 515155"/>
                <a:gd name="connsiteY1" fmla="*/ 287559 h 347468"/>
                <a:gd name="connsiteX2" fmla="*/ 275548 w 515155"/>
                <a:gd name="connsiteY2" fmla="*/ 47926 h 347468"/>
                <a:gd name="connsiteX3" fmla="*/ 515155 w 515155"/>
                <a:gd name="connsiteY3" fmla="*/ 0 h 347468"/>
                <a:gd name="connsiteX4" fmla="*/ 515155 w 515155"/>
                <a:gd name="connsiteY4" fmla="*/ 0 h 34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155" h="347468">
                  <a:moveTo>
                    <a:pt x="0" y="347468"/>
                  </a:moveTo>
                  <a:cubicBezTo>
                    <a:pt x="90851" y="342475"/>
                    <a:pt x="181702" y="337483"/>
                    <a:pt x="227627" y="287559"/>
                  </a:cubicBezTo>
                  <a:cubicBezTo>
                    <a:pt x="273552" y="237635"/>
                    <a:pt x="227627" y="95852"/>
                    <a:pt x="275548" y="47926"/>
                  </a:cubicBezTo>
                  <a:cubicBezTo>
                    <a:pt x="323469" y="0"/>
                    <a:pt x="515155" y="0"/>
                    <a:pt x="515155" y="0"/>
                  </a:cubicBezTo>
                  <a:lnTo>
                    <a:pt x="51515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Oval 50"/>
          <p:cNvSpPr/>
          <p:nvPr/>
        </p:nvSpPr>
        <p:spPr>
          <a:xfrm>
            <a:off x="4229974" y="3690788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omic Sans MS" panose="030F0702030302020204" pitchFamily="66" charset="0"/>
              <a:cs typeface="CMU Bright Roman"/>
            </a:endParaRPr>
          </a:p>
        </p:txBody>
      </p:sp>
      <p:cxnSp>
        <p:nvCxnSpPr>
          <p:cNvPr id="53" name="Straight Arrow Connector 52"/>
          <p:cNvCxnSpPr>
            <a:stCxn id="42" idx="4"/>
          </p:cNvCxnSpPr>
          <p:nvPr/>
        </p:nvCxnSpPr>
        <p:spPr>
          <a:xfrm>
            <a:off x="4368743" y="2839654"/>
            <a:ext cx="4028" cy="8546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4" idx="6"/>
            <a:endCxn id="51" idx="2"/>
          </p:cNvCxnSpPr>
          <p:nvPr/>
        </p:nvCxnSpPr>
        <p:spPr>
          <a:xfrm>
            <a:off x="3409679" y="3829557"/>
            <a:ext cx="820295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1" idx="6"/>
            <a:endCxn id="164" idx="1"/>
          </p:cNvCxnSpPr>
          <p:nvPr/>
        </p:nvCxnSpPr>
        <p:spPr>
          <a:xfrm>
            <a:off x="4507511" y="3829557"/>
            <a:ext cx="1262888" cy="13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43" idx="0"/>
            <a:endCxn id="91" idx="4"/>
          </p:cNvCxnSpPr>
          <p:nvPr/>
        </p:nvCxnSpPr>
        <p:spPr>
          <a:xfrm flipV="1">
            <a:off x="1893334" y="4314540"/>
            <a:ext cx="0" cy="55000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74" idx="3"/>
            <a:endCxn id="91" idx="2"/>
          </p:cNvCxnSpPr>
          <p:nvPr/>
        </p:nvCxnSpPr>
        <p:spPr>
          <a:xfrm flipV="1">
            <a:off x="817394" y="4175772"/>
            <a:ext cx="937171" cy="222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H="1">
            <a:off x="4547259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4026485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endCxn id="43" idx="5"/>
          </p:cNvCxnSpPr>
          <p:nvPr/>
        </p:nvCxnSpPr>
        <p:spPr>
          <a:xfrm flipH="1" flipV="1">
            <a:off x="207548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endCxn id="43" idx="3"/>
          </p:cNvCxnSpPr>
          <p:nvPr/>
        </p:nvCxnSpPr>
        <p:spPr>
          <a:xfrm flipV="1">
            <a:off x="163572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3000054" y="2406895"/>
            <a:ext cx="1091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omic Sans MS" panose="030F0702030302020204" pitchFamily="66" charset="0"/>
                <a:cs typeface="CMU Bright Roman"/>
              </a:rPr>
              <a:t>Update Gate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2130704" y="4995637"/>
            <a:ext cx="9845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omic Sans MS" panose="030F0702030302020204" pitchFamily="66" charset="0"/>
                <a:cs typeface="CMU Bright Roman"/>
              </a:rPr>
              <a:t>Reset Gate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770399" y="3660419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>
                <a:latin typeface="Comic Sans MS" panose="030F0702030302020204" pitchFamily="66" charset="0"/>
                <a:cs typeface="CMU Bright Roman"/>
              </a:rPr>
              <a:t>h</a:t>
            </a:r>
            <a:r>
              <a:rPr lang="en-US" sz="1600" i="1" baseline="-25000" dirty="0" err="1">
                <a:latin typeface="Comic Sans MS" panose="030F0702030302020204" pitchFamily="66" charset="0"/>
                <a:cs typeface="CMU Bright Roman"/>
              </a:rPr>
              <a:t>t</a:t>
            </a:r>
            <a:endParaRPr lang="en-US" sz="1600" i="1" baseline="-25000" dirty="0">
              <a:latin typeface="Comic Sans MS" panose="030F0702030302020204" pitchFamily="66" charset="0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59</a:t>
            </a:fld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1430382" y="5911037"/>
            <a:ext cx="1016625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omic Sans MS" panose="030F0702030302020204" pitchFamily="66" charset="0"/>
                <a:cs typeface="CMU Bright Roman"/>
              </a:rPr>
              <a:t>x</a:t>
            </a:r>
            <a:r>
              <a:rPr lang="en-US" sz="1600" i="1" baseline="-25000" dirty="0" err="1">
                <a:latin typeface="Comic Sans MS" panose="030F0702030302020204" pitchFamily="66" charset="0"/>
                <a:cs typeface="CMU Bright Roman"/>
              </a:rPr>
              <a:t>t</a:t>
            </a:r>
            <a:r>
              <a:rPr lang="en-US" sz="1600" i="1" baseline="-25000" dirty="0">
                <a:latin typeface="Comic Sans MS" panose="030F0702030302020204" pitchFamily="66" charset="0"/>
                <a:cs typeface="CMU Bright Roman"/>
              </a:rPr>
              <a:t> </a:t>
            </a:r>
            <a:r>
              <a:rPr lang="en-US" sz="1600" i="1" dirty="0">
                <a:latin typeface="Comic Sans MS" panose="030F0702030302020204" pitchFamily="66" charset="0"/>
                <a:cs typeface="CMU Bright Roman"/>
              </a:rPr>
              <a:t>     h</a:t>
            </a:r>
            <a:r>
              <a:rPr lang="en-US" sz="1600" i="1" baseline="-25000" dirty="0">
                <a:latin typeface="Comic Sans MS" panose="030F0702030302020204" pitchFamily="66" charset="0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latin typeface="Comic Sans MS" panose="030F0702030302020204" pitchFamily="66" charset="0"/>
                <a:cs typeface="CMU Bright Roman"/>
              </a:rPr>
              <a:t>  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854039" y="1362842"/>
            <a:ext cx="1112805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omic Sans MS" panose="030F0702030302020204" pitchFamily="66" charset="0"/>
                <a:cs typeface="CMU Bright Roman"/>
              </a:rPr>
              <a:t>x</a:t>
            </a:r>
            <a:r>
              <a:rPr lang="en-US" sz="1600" i="1" baseline="-25000" dirty="0" err="1">
                <a:latin typeface="Comic Sans MS" panose="030F0702030302020204" pitchFamily="66" charset="0"/>
                <a:cs typeface="CMU Bright Roman"/>
              </a:rPr>
              <a:t>t</a:t>
            </a:r>
            <a:r>
              <a:rPr lang="en-US" sz="1600" i="1" baseline="-25000" dirty="0">
                <a:latin typeface="Comic Sans MS" panose="030F0702030302020204" pitchFamily="66" charset="0"/>
                <a:cs typeface="CMU Bright Roman"/>
              </a:rPr>
              <a:t>           </a:t>
            </a:r>
            <a:r>
              <a:rPr lang="en-US" sz="1600" i="1" dirty="0">
                <a:latin typeface="Comic Sans MS" panose="030F0702030302020204" pitchFamily="66" charset="0"/>
                <a:cs typeface="CMU Bright Roman"/>
              </a:rPr>
              <a:t>h</a:t>
            </a:r>
            <a:r>
              <a:rPr lang="en-US" sz="1600" i="1" baseline="-25000" dirty="0">
                <a:latin typeface="Comic Sans MS" panose="030F0702030302020204" pitchFamily="66" charset="0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latin typeface="Comic Sans MS" panose="030F0702030302020204" pitchFamily="66" charset="0"/>
                <a:cs typeface="CMU Bright Roman"/>
              </a:rPr>
              <a:t>  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31364" y="3926650"/>
            <a:ext cx="486030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i="1" dirty="0">
                <a:latin typeface="Comic Sans MS" panose="030F0702030302020204" pitchFamily="66" charset="0"/>
                <a:cs typeface="CMU Bright Roman"/>
              </a:rPr>
              <a:t>h</a:t>
            </a:r>
            <a:r>
              <a:rPr lang="en-US" sz="1600" i="1" baseline="-25000" dirty="0">
                <a:latin typeface="Comic Sans MS" panose="030F0702030302020204" pitchFamily="66" charset="0"/>
                <a:cs typeface="CMU Bright Roman"/>
              </a:rPr>
              <a:t>t-1</a:t>
            </a:r>
          </a:p>
          <a:p>
            <a:pPr algn="just"/>
            <a:endParaRPr lang="en-US" sz="1600" i="1" baseline="-25000" dirty="0">
              <a:latin typeface="Comic Sans MS" panose="030F0702030302020204" pitchFamily="66" charset="0"/>
              <a:cs typeface="CMU Bright Roman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376544" y="3262904"/>
            <a:ext cx="434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MU Bright SemiBold Oblique"/>
                <a:cs typeface="CMU Bright SemiBold Oblique"/>
              </a:rPr>
              <a:t>W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708469" y="2161189"/>
            <a:ext cx="487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 err="1">
                <a:latin typeface="CMU Bright SemiBold Oblique"/>
                <a:cs typeface="CMU Bright SemiBold Oblique"/>
              </a:rPr>
              <a:t>z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224827" y="5099647"/>
            <a:ext cx="478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 err="1">
                <a:latin typeface="CMU Bright SemiBold Oblique"/>
                <a:cs typeface="CMU Bright SemiBold Oblique"/>
              </a:rPr>
              <a:t>f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754565" y="4037003"/>
            <a:ext cx="277537" cy="277537"/>
            <a:chOff x="5837261" y="3846666"/>
            <a:chExt cx="277537" cy="277537"/>
          </a:xfrm>
        </p:grpSpPr>
        <p:sp>
          <p:nvSpPr>
            <p:cNvPr id="91" name="Oval 90"/>
            <p:cNvSpPr/>
            <p:nvPr/>
          </p:nvSpPr>
          <p:spPr>
            <a:xfrm>
              <a:off x="5837261" y="3846666"/>
              <a:ext cx="277537" cy="277537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sz="1600" baseline="-25000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endParaRPr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5912533" y="3914710"/>
              <a:ext cx="131882" cy="133686"/>
              <a:chOff x="7787230" y="1641491"/>
              <a:chExt cx="131882" cy="133686"/>
            </a:xfrm>
          </p:grpSpPr>
          <p:cxnSp>
            <p:nvCxnSpPr>
              <p:cNvPr id="93" name="Straight Connector 92"/>
              <p:cNvCxnSpPr>
                <a:cxnSpLocks noChangeAspect="1"/>
              </p:cNvCxnSpPr>
              <p:nvPr/>
            </p:nvCxnSpPr>
            <p:spPr>
              <a:xfrm>
                <a:off x="7787230" y="1641491"/>
                <a:ext cx="129236" cy="13105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>
                <a:cxnSpLocks noChangeAspect="1"/>
              </p:cNvCxnSpPr>
              <p:nvPr/>
            </p:nvCxnSpPr>
            <p:spPr>
              <a:xfrm flipH="1">
                <a:off x="7789876" y="1644119"/>
                <a:ext cx="129236" cy="13105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5" name="TextBox 94"/>
          <p:cNvSpPr txBox="1"/>
          <p:nvPr/>
        </p:nvSpPr>
        <p:spPr>
          <a:xfrm>
            <a:off x="321283" y="3235387"/>
            <a:ext cx="431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dirty="0">
                <a:latin typeface="Comic Sans MS" panose="030F0702030302020204" pitchFamily="66" charset="0"/>
                <a:cs typeface="CMU Bright Roman"/>
              </a:rPr>
              <a:t> </a:t>
            </a:r>
            <a:r>
              <a:rPr lang="en-US" sz="1600" dirty="0" err="1">
                <a:latin typeface="Comic Sans MS" panose="030F0702030302020204" pitchFamily="66" charset="0"/>
                <a:cs typeface="CMU Bright Roman"/>
              </a:rPr>
              <a:t>x</a:t>
            </a:r>
            <a:r>
              <a:rPr lang="en-US" sz="1600" i="1" baseline="-25000" dirty="0" err="1">
                <a:latin typeface="Comic Sans MS" panose="030F0702030302020204" pitchFamily="66" charset="0"/>
                <a:cs typeface="CMU Bright Roman"/>
              </a:rPr>
              <a:t>t</a:t>
            </a:r>
            <a:endParaRPr lang="en-US" sz="1600" i="1" baseline="-25000" dirty="0">
              <a:latin typeface="Comic Sans MS" panose="030F0702030302020204" pitchFamily="66" charset="0"/>
              <a:cs typeface="CMU Bright Roman"/>
            </a:endParaRPr>
          </a:p>
        </p:txBody>
      </p:sp>
      <p:cxnSp>
        <p:nvCxnSpPr>
          <p:cNvPr id="96" name="Straight Arrow Connector 95"/>
          <p:cNvCxnSpPr>
            <a:stCxn id="95" idx="3"/>
            <a:endCxn id="44" idx="1"/>
          </p:cNvCxnSpPr>
          <p:nvPr/>
        </p:nvCxnSpPr>
        <p:spPr>
          <a:xfrm>
            <a:off x="752811" y="3404664"/>
            <a:ext cx="2217108" cy="24273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91" idx="6"/>
            <a:endCxn id="44" idx="3"/>
          </p:cNvCxnSpPr>
          <p:nvPr/>
        </p:nvCxnSpPr>
        <p:spPr>
          <a:xfrm flipV="1">
            <a:off x="2032102" y="4011711"/>
            <a:ext cx="937817" cy="1640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3401448" y="3449632"/>
            <a:ext cx="404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>
                <a:latin typeface="Comic Sans MS" panose="030F0702030302020204" pitchFamily="66" charset="0"/>
                <a:cs typeface="CMU Bright Roman"/>
              </a:rPr>
              <a:t>h’</a:t>
            </a:r>
            <a:r>
              <a:rPr lang="en-US" sz="1600" i="1" baseline="-25000" dirty="0" err="1">
                <a:latin typeface="Comic Sans MS" panose="030F0702030302020204" pitchFamily="66" charset="0"/>
                <a:cs typeface="CMU Bright Roman"/>
              </a:rPr>
              <a:t>t</a:t>
            </a:r>
            <a:endParaRPr lang="en-US" sz="1600" i="1" baseline="-25000" dirty="0">
              <a:latin typeface="Comic Sans MS" panose="030F0702030302020204" pitchFamily="66" charset="0"/>
              <a:cs typeface="CMU Bright Roman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4473491" y="1684767"/>
            <a:ext cx="703807" cy="2063921"/>
          </a:xfrm>
          <a:custGeom>
            <a:avLst/>
            <a:gdLst>
              <a:gd name="connsiteX0" fmla="*/ 374208 w 703807"/>
              <a:gd name="connsiteY0" fmla="*/ 0 h 2063921"/>
              <a:gd name="connsiteX1" fmla="*/ 691718 w 703807"/>
              <a:gd name="connsiteY1" fmla="*/ 1043301 h 2063921"/>
              <a:gd name="connsiteX2" fmla="*/ 0 w 703807"/>
              <a:gd name="connsiteY2" fmla="*/ 2063921 h 2063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3807" h="2063921">
                <a:moveTo>
                  <a:pt x="374208" y="0"/>
                </a:moveTo>
                <a:cubicBezTo>
                  <a:pt x="564147" y="349657"/>
                  <a:pt x="754086" y="699314"/>
                  <a:pt x="691718" y="1043301"/>
                </a:cubicBezTo>
                <a:cubicBezTo>
                  <a:pt x="629350" y="1387288"/>
                  <a:pt x="0" y="2063921"/>
                  <a:pt x="0" y="2063921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0" name="Object 99"/>
          <p:cNvGraphicFramePr>
            <a:graphicFrameLocks noChangeAspect="1"/>
          </p:cNvGraphicFramePr>
          <p:nvPr/>
        </p:nvGraphicFramePr>
        <p:xfrm>
          <a:off x="6316663" y="1831519"/>
          <a:ext cx="2328862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14500" imgH="609600" progId="Equation.DSMT4">
                  <p:embed/>
                </p:oleObj>
              </mc:Choice>
              <mc:Fallback>
                <p:oleObj name="Equation" r:id="rId2" imgW="1714500" imgH="609600" progId="Equation.DSMT4">
                  <p:embed/>
                  <p:pic>
                    <p:nvPicPr>
                      <p:cNvPr id="100" name="Object 9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16663" y="1831519"/>
                        <a:ext cx="2328862" cy="82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Object 100"/>
          <p:cNvGraphicFramePr>
            <a:graphicFrameLocks noChangeAspect="1"/>
          </p:cNvGraphicFramePr>
          <p:nvPr/>
        </p:nvGraphicFramePr>
        <p:xfrm>
          <a:off x="6298953" y="5307914"/>
          <a:ext cx="2760663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32000" imgH="254000" progId="Equation.DSMT4">
                  <p:embed/>
                </p:oleObj>
              </mc:Choice>
              <mc:Fallback>
                <p:oleObj name="Equation" r:id="rId4" imgW="2032000" imgH="254000" progId="Equation.DSMT4">
                  <p:embed/>
                  <p:pic>
                    <p:nvPicPr>
                      <p:cNvPr id="101" name="Object 10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98953" y="5307914"/>
                        <a:ext cx="2760663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" name="Object 101"/>
          <p:cNvGraphicFramePr>
            <a:graphicFrameLocks noChangeAspect="1"/>
          </p:cNvGraphicFramePr>
          <p:nvPr/>
        </p:nvGraphicFramePr>
        <p:xfrm>
          <a:off x="6316416" y="4111169"/>
          <a:ext cx="2363787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739900" imgH="609600" progId="Equation.DSMT4">
                  <p:embed/>
                </p:oleObj>
              </mc:Choice>
              <mc:Fallback>
                <p:oleObj name="Equation" r:id="rId6" imgW="1739900" imgH="609600" progId="Equation.DSMT4">
                  <p:embed/>
                  <p:pic>
                    <p:nvPicPr>
                      <p:cNvPr id="102" name="Object 10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16416" y="4111169"/>
                        <a:ext cx="2363787" cy="82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Object 102"/>
          <p:cNvGraphicFramePr>
            <a:graphicFrameLocks noChangeAspect="1"/>
          </p:cNvGraphicFramePr>
          <p:nvPr/>
        </p:nvGraphicFramePr>
        <p:xfrm>
          <a:off x="6298953" y="3024740"/>
          <a:ext cx="2381250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752600" imgH="558800" progId="Equation.DSMT4">
                  <p:embed/>
                </p:oleObj>
              </mc:Choice>
              <mc:Fallback>
                <p:oleObj name="Equation" r:id="rId8" imgW="1752600" imgH="558800" progId="Equation.DSMT4">
                  <p:embed/>
                  <p:pic>
                    <p:nvPicPr>
                      <p:cNvPr id="103" name="Object 10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98953" y="3024740"/>
                        <a:ext cx="2381250" cy="75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9980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omic Sans MS" panose="030F0702030302020204" pitchFamily="66" charset="0"/>
                <a:cs typeface="CMU Bright SemiBold"/>
              </a:rPr>
              <a:t>The Vanilla RNN Cell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287259" y="2534444"/>
            <a:ext cx="2551241" cy="1241365"/>
            <a:chOff x="3287259" y="2435812"/>
            <a:chExt cx="2551241" cy="1241365"/>
          </a:xfrm>
        </p:grpSpPr>
        <p:sp>
          <p:nvSpPr>
            <p:cNvPr id="32" name="Rectangle 31"/>
            <p:cNvSpPr/>
            <p:nvPr/>
          </p:nvSpPr>
          <p:spPr>
            <a:xfrm>
              <a:off x="4041634" y="2449058"/>
              <a:ext cx="1049363" cy="102330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311145" y="2718829"/>
              <a:ext cx="515211" cy="51521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sz="1600" baseline="-25000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>
              <a:off x="4417083" y="2872886"/>
              <a:ext cx="311489" cy="251615"/>
            </a:xfrm>
            <a:custGeom>
              <a:avLst/>
              <a:gdLst>
                <a:gd name="connsiteX0" fmla="*/ 0 w 515155"/>
                <a:gd name="connsiteY0" fmla="*/ 347468 h 347468"/>
                <a:gd name="connsiteX1" fmla="*/ 227627 w 515155"/>
                <a:gd name="connsiteY1" fmla="*/ 287559 h 347468"/>
                <a:gd name="connsiteX2" fmla="*/ 275548 w 515155"/>
                <a:gd name="connsiteY2" fmla="*/ 47926 h 347468"/>
                <a:gd name="connsiteX3" fmla="*/ 515155 w 515155"/>
                <a:gd name="connsiteY3" fmla="*/ 0 h 347468"/>
                <a:gd name="connsiteX4" fmla="*/ 515155 w 515155"/>
                <a:gd name="connsiteY4" fmla="*/ 0 h 34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155" h="347468">
                  <a:moveTo>
                    <a:pt x="0" y="347468"/>
                  </a:moveTo>
                  <a:cubicBezTo>
                    <a:pt x="90851" y="342475"/>
                    <a:pt x="181702" y="337483"/>
                    <a:pt x="227627" y="287559"/>
                  </a:cubicBezTo>
                  <a:cubicBezTo>
                    <a:pt x="273552" y="237635"/>
                    <a:pt x="227627" y="95852"/>
                    <a:pt x="275548" y="47926"/>
                  </a:cubicBezTo>
                  <a:cubicBezTo>
                    <a:pt x="323469" y="0"/>
                    <a:pt x="515155" y="0"/>
                    <a:pt x="515155" y="0"/>
                  </a:cubicBezTo>
                  <a:lnTo>
                    <a:pt x="51515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Arrow Connector 61"/>
            <p:cNvCxnSpPr>
              <a:stCxn id="33" idx="6"/>
            </p:cNvCxnSpPr>
            <p:nvPr/>
          </p:nvCxnSpPr>
          <p:spPr>
            <a:xfrm>
              <a:off x="4826356" y="2976435"/>
              <a:ext cx="634532" cy="14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>
              <a:endCxn id="33" idx="1"/>
            </p:cNvCxnSpPr>
            <p:nvPr/>
          </p:nvCxnSpPr>
          <p:spPr>
            <a:xfrm>
              <a:off x="3696579" y="2631550"/>
              <a:ext cx="690017" cy="1627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endCxn id="33" idx="3"/>
            </p:cNvCxnSpPr>
            <p:nvPr/>
          </p:nvCxnSpPr>
          <p:spPr>
            <a:xfrm flipV="1">
              <a:off x="3696579" y="3158589"/>
              <a:ext cx="690017" cy="2142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/>
            <p:cNvSpPr txBox="1"/>
            <p:nvPr/>
          </p:nvSpPr>
          <p:spPr>
            <a:xfrm>
              <a:off x="5471092" y="2805168"/>
              <a:ext cx="367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 err="1">
                  <a:latin typeface="Comic Sans MS" panose="030F0702030302020204" pitchFamily="66" charset="0"/>
                  <a:cs typeface="CMU Bright Roman"/>
                </a:rPr>
                <a:t>h</a:t>
              </a:r>
              <a:r>
                <a:rPr lang="en-US" sz="1600" i="1" baseline="-25000" dirty="0" err="1">
                  <a:latin typeface="Comic Sans MS" panose="030F0702030302020204" pitchFamily="66" charset="0"/>
                  <a:cs typeface="CMU Bright Roman"/>
                </a:rPr>
                <a:t>t</a:t>
              </a:r>
              <a:endParaRPr lang="en-US" sz="1600" i="1" baseline="-25000" dirty="0">
                <a:latin typeface="Comic Sans MS" panose="030F0702030302020204" pitchFamily="66" charset="0"/>
                <a:cs typeface="CMU Bright Roman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287259" y="2435812"/>
              <a:ext cx="486030" cy="1241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600" b="1" dirty="0">
                  <a:latin typeface="Comic Sans MS" panose="030F0702030302020204" pitchFamily="66" charset="0"/>
                  <a:cs typeface="CMU Bright Roman"/>
                </a:rPr>
                <a:t> </a:t>
              </a:r>
              <a:r>
                <a:rPr lang="en-US" sz="1600" dirty="0" err="1">
                  <a:latin typeface="Comic Sans MS" panose="030F0702030302020204" pitchFamily="66" charset="0"/>
                  <a:cs typeface="CMU Bright Roman"/>
                </a:rPr>
                <a:t>x</a:t>
              </a:r>
              <a:r>
                <a:rPr lang="en-US" sz="1600" i="1" baseline="-25000" dirty="0" err="1">
                  <a:latin typeface="Comic Sans MS" panose="030F0702030302020204" pitchFamily="66" charset="0"/>
                  <a:cs typeface="CMU Bright Roman"/>
                </a:rPr>
                <a:t>t</a:t>
              </a:r>
              <a:endParaRPr lang="en-US" sz="1600" i="1" baseline="-25000" dirty="0">
                <a:latin typeface="Comic Sans MS" panose="030F0702030302020204" pitchFamily="66" charset="0"/>
                <a:cs typeface="CMU Bright Roman"/>
              </a:endParaRPr>
            </a:p>
            <a:p>
              <a:pPr algn="just"/>
              <a:endParaRPr lang="en-US" sz="1600" i="1" dirty="0">
                <a:latin typeface="Comic Sans MS" panose="030F0702030302020204" pitchFamily="66" charset="0"/>
                <a:cs typeface="CMU Bright Roman"/>
              </a:endParaRPr>
            </a:p>
            <a:p>
              <a:pPr algn="just"/>
              <a:endParaRPr lang="en-US" sz="1600" i="1" dirty="0">
                <a:latin typeface="Comic Sans MS" panose="030F0702030302020204" pitchFamily="66" charset="0"/>
                <a:cs typeface="CMU Bright Roman"/>
              </a:endParaRPr>
            </a:p>
            <a:p>
              <a:pPr algn="just"/>
              <a:r>
                <a:rPr lang="en-US" sz="1600" i="1" dirty="0">
                  <a:latin typeface="Comic Sans MS" panose="030F0702030302020204" pitchFamily="66" charset="0"/>
                  <a:cs typeface="CMU Bright Roman"/>
                </a:rPr>
                <a:t>h</a:t>
              </a:r>
              <a:r>
                <a:rPr lang="en-US" sz="1600" i="1" baseline="-25000" dirty="0">
                  <a:latin typeface="Comic Sans MS" panose="030F0702030302020204" pitchFamily="66" charset="0"/>
                  <a:cs typeface="CMU Bright Roman"/>
                </a:rPr>
                <a:t>t-1</a:t>
              </a:r>
            </a:p>
            <a:p>
              <a:pPr algn="just"/>
              <a:endParaRPr lang="en-US" sz="1600" i="1" baseline="-25000" dirty="0">
                <a:latin typeface="Comic Sans MS" panose="030F0702030302020204" pitchFamily="66" charset="0"/>
                <a:cs typeface="CMU Bright Roman"/>
              </a:endParaRPr>
            </a:p>
          </p:txBody>
        </p:sp>
      </p:grp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5227426"/>
              </p:ext>
            </p:extLst>
          </p:nvPr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2400" imgH="241300" progId="Equation.DSMT4">
                  <p:embed/>
                </p:oleObj>
              </mc:Choice>
              <mc:Fallback>
                <p:oleObj name="Equation" r:id="rId2" imgW="1524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0366968"/>
              </p:ext>
            </p:extLst>
          </p:nvPr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2400" imgH="241300" progId="Equation.DSMT4">
                  <p:embed/>
                </p:oleObj>
              </mc:Choice>
              <mc:Fallback>
                <p:oleObj name="Equation" r:id="rId4" imgW="1524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5032438"/>
              </p:ext>
            </p:extLst>
          </p:nvPr>
        </p:nvGraphicFramePr>
        <p:xfrm>
          <a:off x="3163888" y="4117975"/>
          <a:ext cx="2801937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816100" imgH="749300" progId="Equation.DSMT4">
                  <p:embed/>
                </p:oleObj>
              </mc:Choice>
              <mc:Fallback>
                <p:oleObj name="Equation" r:id="rId5" imgW="1816100" imgH="749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63888" y="4117975"/>
                        <a:ext cx="2801937" cy="115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926520" y="2527708"/>
            <a:ext cx="434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MU Bright SemiBold Oblique"/>
                <a:cs typeface="CMU Bright SemiBold Oblique"/>
              </a:rPr>
              <a:t>W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</p:spTree>
    <p:extLst>
      <p:ext uri="{BB962C8B-B14F-4D97-AF65-F5344CB8AC3E}">
        <p14:creationId xmlns:p14="http://schemas.microsoft.com/office/powerpoint/2010/main" val="5164005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966706" y="2240569"/>
            <a:ext cx="4419609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omic Sans MS" panose="030F0702030302020204" pitchFamily="66" charset="0"/>
                <a:cs typeface="CMU Bright SemiBold"/>
              </a:rPr>
              <a:t>GRU</a:t>
            </a:r>
          </a:p>
        </p:txBody>
      </p:sp>
      <p:sp>
        <p:nvSpPr>
          <p:cNvPr id="43" name="Oval 42"/>
          <p:cNvSpPr/>
          <p:nvPr/>
        </p:nvSpPr>
        <p:spPr>
          <a:xfrm>
            <a:off x="1635728" y="4864549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r</a:t>
            </a:r>
            <a:r>
              <a:rPr lang="en-US" sz="1600" i="1" baseline="-25000" dirty="0" err="1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omic Sans MS" panose="030F0702030302020204" pitchFamily="66" charset="0"/>
              <a:cs typeface="CMU Bright Roman"/>
            </a:endParaRPr>
          </a:p>
        </p:txBody>
      </p:sp>
      <p:cxnSp>
        <p:nvCxnSpPr>
          <p:cNvPr id="85" name="Straight Arrow Connector 84"/>
          <p:cNvCxnSpPr>
            <a:stCxn id="43" idx="0"/>
            <a:endCxn id="91" idx="4"/>
          </p:cNvCxnSpPr>
          <p:nvPr/>
        </p:nvCxnSpPr>
        <p:spPr>
          <a:xfrm flipV="1">
            <a:off x="1893334" y="4314540"/>
            <a:ext cx="0" cy="55000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endCxn id="43" idx="5"/>
          </p:cNvCxnSpPr>
          <p:nvPr/>
        </p:nvCxnSpPr>
        <p:spPr>
          <a:xfrm flipH="1" flipV="1">
            <a:off x="207548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endCxn id="43" idx="3"/>
          </p:cNvCxnSpPr>
          <p:nvPr/>
        </p:nvCxnSpPr>
        <p:spPr>
          <a:xfrm flipV="1">
            <a:off x="163572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>
            <a:off x="2130704" y="4995637"/>
            <a:ext cx="9845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omic Sans MS" panose="030F0702030302020204" pitchFamily="66" charset="0"/>
                <a:cs typeface="CMU Bright Roman"/>
              </a:rPr>
              <a:t>Reset Gate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60</a:t>
            </a:fld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1430382" y="5911037"/>
            <a:ext cx="1016625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omic Sans MS" panose="030F0702030302020204" pitchFamily="66" charset="0"/>
                <a:cs typeface="CMU Bright Roman"/>
              </a:rPr>
              <a:t>x</a:t>
            </a:r>
            <a:r>
              <a:rPr lang="en-US" sz="1600" i="1" baseline="-25000" dirty="0" err="1">
                <a:latin typeface="Comic Sans MS" panose="030F0702030302020204" pitchFamily="66" charset="0"/>
                <a:cs typeface="CMU Bright Roman"/>
              </a:rPr>
              <a:t>t</a:t>
            </a:r>
            <a:r>
              <a:rPr lang="en-US" sz="1600" i="1" baseline="-25000" dirty="0">
                <a:latin typeface="Comic Sans MS" panose="030F0702030302020204" pitchFamily="66" charset="0"/>
                <a:cs typeface="CMU Bright Roman"/>
              </a:rPr>
              <a:t> </a:t>
            </a:r>
            <a:r>
              <a:rPr lang="en-US" sz="1600" i="1" dirty="0">
                <a:latin typeface="Comic Sans MS" panose="030F0702030302020204" pitchFamily="66" charset="0"/>
                <a:cs typeface="CMU Bright Roman"/>
              </a:rPr>
              <a:t>     h</a:t>
            </a:r>
            <a:r>
              <a:rPr lang="en-US" sz="1600" i="1" baseline="-25000" dirty="0">
                <a:latin typeface="Comic Sans MS" panose="030F0702030302020204" pitchFamily="66" charset="0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latin typeface="Comic Sans MS" panose="030F0702030302020204" pitchFamily="66" charset="0"/>
                <a:cs typeface="CMU Bright Roman"/>
              </a:rPr>
              <a:t>  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224827" y="5099647"/>
            <a:ext cx="478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 err="1">
                <a:latin typeface="CMU Bright SemiBold Oblique"/>
                <a:cs typeface="CMU Bright SemiBold Oblique"/>
              </a:rPr>
              <a:t>f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/>
        </p:nvGraphicFramePr>
        <p:xfrm>
          <a:off x="6316663" y="1831519"/>
          <a:ext cx="2328862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14500" imgH="609600" progId="Equation.DSMT4">
                  <p:embed/>
                </p:oleObj>
              </mc:Choice>
              <mc:Fallback>
                <p:oleObj name="Equation" r:id="rId2" imgW="1714500" imgH="609600" progId="Equation.DSMT4">
                  <p:embed/>
                  <p:pic>
                    <p:nvPicPr>
                      <p:cNvPr id="46" name="Object 4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16663" y="1831519"/>
                        <a:ext cx="2328862" cy="82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48729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966706" y="2240569"/>
            <a:ext cx="4419609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omic Sans MS" panose="030F0702030302020204" pitchFamily="66" charset="0"/>
                <a:cs typeface="CMU Bright SemiBold"/>
              </a:rPr>
              <a:t>GRU</a:t>
            </a:r>
          </a:p>
        </p:txBody>
      </p:sp>
      <p:sp>
        <p:nvSpPr>
          <p:cNvPr id="43" name="Oval 42"/>
          <p:cNvSpPr/>
          <p:nvPr/>
        </p:nvSpPr>
        <p:spPr>
          <a:xfrm>
            <a:off x="1635728" y="4864549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r</a:t>
            </a:r>
            <a:r>
              <a:rPr lang="en-US" sz="1600" i="1" baseline="-25000" dirty="0" err="1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omic Sans MS" panose="030F0702030302020204" pitchFamily="66" charset="0"/>
              <a:cs typeface="CMU Bright Roman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2894468" y="3571951"/>
            <a:ext cx="515211" cy="515211"/>
            <a:chOff x="6406139" y="3573941"/>
            <a:chExt cx="515211" cy="515211"/>
          </a:xfrm>
        </p:grpSpPr>
        <p:sp>
          <p:nvSpPr>
            <p:cNvPr id="44" name="Oval 43"/>
            <p:cNvSpPr/>
            <p:nvPr/>
          </p:nvSpPr>
          <p:spPr>
            <a:xfrm>
              <a:off x="6406139" y="3573941"/>
              <a:ext cx="515211" cy="51521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sz="1600" baseline="-25000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6512077" y="3727998"/>
              <a:ext cx="311489" cy="251615"/>
            </a:xfrm>
            <a:custGeom>
              <a:avLst/>
              <a:gdLst>
                <a:gd name="connsiteX0" fmla="*/ 0 w 515155"/>
                <a:gd name="connsiteY0" fmla="*/ 347468 h 347468"/>
                <a:gd name="connsiteX1" fmla="*/ 227627 w 515155"/>
                <a:gd name="connsiteY1" fmla="*/ 287559 h 347468"/>
                <a:gd name="connsiteX2" fmla="*/ 275548 w 515155"/>
                <a:gd name="connsiteY2" fmla="*/ 47926 h 347468"/>
                <a:gd name="connsiteX3" fmla="*/ 515155 w 515155"/>
                <a:gd name="connsiteY3" fmla="*/ 0 h 347468"/>
                <a:gd name="connsiteX4" fmla="*/ 515155 w 515155"/>
                <a:gd name="connsiteY4" fmla="*/ 0 h 34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155" h="347468">
                  <a:moveTo>
                    <a:pt x="0" y="347468"/>
                  </a:moveTo>
                  <a:cubicBezTo>
                    <a:pt x="90851" y="342475"/>
                    <a:pt x="181702" y="337483"/>
                    <a:pt x="227627" y="287559"/>
                  </a:cubicBezTo>
                  <a:cubicBezTo>
                    <a:pt x="273552" y="237635"/>
                    <a:pt x="227627" y="95852"/>
                    <a:pt x="275548" y="47926"/>
                  </a:cubicBezTo>
                  <a:cubicBezTo>
                    <a:pt x="323469" y="0"/>
                    <a:pt x="515155" y="0"/>
                    <a:pt x="515155" y="0"/>
                  </a:cubicBezTo>
                  <a:lnTo>
                    <a:pt x="51515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3" name="Straight Arrow Connector 72"/>
          <p:cNvCxnSpPr>
            <a:stCxn id="44" idx="6"/>
          </p:cNvCxnSpPr>
          <p:nvPr/>
        </p:nvCxnSpPr>
        <p:spPr>
          <a:xfrm>
            <a:off x="3409679" y="3829557"/>
            <a:ext cx="820295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43" idx="0"/>
            <a:endCxn id="91" idx="4"/>
          </p:cNvCxnSpPr>
          <p:nvPr/>
        </p:nvCxnSpPr>
        <p:spPr>
          <a:xfrm flipV="1">
            <a:off x="1893334" y="4314540"/>
            <a:ext cx="0" cy="55000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74" idx="3"/>
            <a:endCxn id="91" idx="2"/>
          </p:cNvCxnSpPr>
          <p:nvPr/>
        </p:nvCxnSpPr>
        <p:spPr>
          <a:xfrm flipV="1">
            <a:off x="817394" y="4175772"/>
            <a:ext cx="937171" cy="222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endCxn id="43" idx="5"/>
          </p:cNvCxnSpPr>
          <p:nvPr/>
        </p:nvCxnSpPr>
        <p:spPr>
          <a:xfrm flipH="1" flipV="1">
            <a:off x="207548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endCxn id="43" idx="3"/>
          </p:cNvCxnSpPr>
          <p:nvPr/>
        </p:nvCxnSpPr>
        <p:spPr>
          <a:xfrm flipV="1">
            <a:off x="163572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>
            <a:off x="2130704" y="4995637"/>
            <a:ext cx="9845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omic Sans MS" panose="030F0702030302020204" pitchFamily="66" charset="0"/>
                <a:cs typeface="CMU Bright Roman"/>
              </a:rPr>
              <a:t>Reset Gate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61</a:t>
            </a:fld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1430382" y="5911037"/>
            <a:ext cx="1016625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omic Sans MS" panose="030F0702030302020204" pitchFamily="66" charset="0"/>
                <a:cs typeface="CMU Bright Roman"/>
              </a:rPr>
              <a:t>x</a:t>
            </a:r>
            <a:r>
              <a:rPr lang="en-US" sz="1600" i="1" baseline="-25000" dirty="0" err="1">
                <a:latin typeface="Comic Sans MS" panose="030F0702030302020204" pitchFamily="66" charset="0"/>
                <a:cs typeface="CMU Bright Roman"/>
              </a:rPr>
              <a:t>t</a:t>
            </a:r>
            <a:r>
              <a:rPr lang="en-US" sz="1600" i="1" baseline="-25000" dirty="0">
                <a:latin typeface="Comic Sans MS" panose="030F0702030302020204" pitchFamily="66" charset="0"/>
                <a:cs typeface="CMU Bright Roman"/>
              </a:rPr>
              <a:t> </a:t>
            </a:r>
            <a:r>
              <a:rPr lang="en-US" sz="1600" i="1" dirty="0">
                <a:latin typeface="Comic Sans MS" panose="030F0702030302020204" pitchFamily="66" charset="0"/>
                <a:cs typeface="CMU Bright Roman"/>
              </a:rPr>
              <a:t>     h</a:t>
            </a:r>
            <a:r>
              <a:rPr lang="en-US" sz="1600" i="1" baseline="-25000" dirty="0">
                <a:latin typeface="Comic Sans MS" panose="030F0702030302020204" pitchFamily="66" charset="0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latin typeface="Comic Sans MS" panose="030F0702030302020204" pitchFamily="66" charset="0"/>
                <a:cs typeface="CMU Bright Roman"/>
              </a:rPr>
              <a:t>  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31364" y="3926650"/>
            <a:ext cx="486030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i="1" dirty="0">
                <a:latin typeface="Comic Sans MS" panose="030F0702030302020204" pitchFamily="66" charset="0"/>
                <a:cs typeface="CMU Bright Roman"/>
              </a:rPr>
              <a:t>h</a:t>
            </a:r>
            <a:r>
              <a:rPr lang="en-US" sz="1600" i="1" baseline="-25000" dirty="0">
                <a:latin typeface="Comic Sans MS" panose="030F0702030302020204" pitchFamily="66" charset="0"/>
                <a:cs typeface="CMU Bright Roman"/>
              </a:rPr>
              <a:t>t-1</a:t>
            </a:r>
          </a:p>
          <a:p>
            <a:pPr algn="just"/>
            <a:endParaRPr lang="en-US" sz="1600" i="1" baseline="-25000" dirty="0">
              <a:latin typeface="Comic Sans MS" panose="030F0702030302020204" pitchFamily="66" charset="0"/>
              <a:cs typeface="CMU Bright Roman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376544" y="3262904"/>
            <a:ext cx="434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MU Bright SemiBold Oblique"/>
                <a:cs typeface="CMU Bright SemiBold Oblique"/>
              </a:rPr>
              <a:t>W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224827" y="5099647"/>
            <a:ext cx="478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 err="1">
                <a:latin typeface="CMU Bright SemiBold Oblique"/>
                <a:cs typeface="CMU Bright SemiBold Oblique"/>
              </a:rPr>
              <a:t>f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754565" y="4037003"/>
            <a:ext cx="277537" cy="277537"/>
            <a:chOff x="5837261" y="3846666"/>
            <a:chExt cx="277537" cy="277537"/>
          </a:xfrm>
        </p:grpSpPr>
        <p:sp>
          <p:nvSpPr>
            <p:cNvPr id="91" name="Oval 90"/>
            <p:cNvSpPr/>
            <p:nvPr/>
          </p:nvSpPr>
          <p:spPr>
            <a:xfrm>
              <a:off x="5837261" y="3846666"/>
              <a:ext cx="277537" cy="277537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sz="1600" baseline="-25000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endParaRPr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5912533" y="3914710"/>
              <a:ext cx="131882" cy="133686"/>
              <a:chOff x="7787230" y="1641491"/>
              <a:chExt cx="131882" cy="133686"/>
            </a:xfrm>
          </p:grpSpPr>
          <p:cxnSp>
            <p:nvCxnSpPr>
              <p:cNvPr id="93" name="Straight Connector 92"/>
              <p:cNvCxnSpPr>
                <a:cxnSpLocks noChangeAspect="1"/>
              </p:cNvCxnSpPr>
              <p:nvPr/>
            </p:nvCxnSpPr>
            <p:spPr>
              <a:xfrm>
                <a:off x="7787230" y="1641491"/>
                <a:ext cx="129236" cy="13105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>
                <a:cxnSpLocks noChangeAspect="1"/>
              </p:cNvCxnSpPr>
              <p:nvPr/>
            </p:nvCxnSpPr>
            <p:spPr>
              <a:xfrm flipH="1">
                <a:off x="7789876" y="1644119"/>
                <a:ext cx="129236" cy="13105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5" name="TextBox 94"/>
          <p:cNvSpPr txBox="1"/>
          <p:nvPr/>
        </p:nvSpPr>
        <p:spPr>
          <a:xfrm>
            <a:off x="321283" y="3235387"/>
            <a:ext cx="431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dirty="0">
                <a:latin typeface="Comic Sans MS" panose="030F0702030302020204" pitchFamily="66" charset="0"/>
                <a:cs typeface="CMU Bright Roman"/>
              </a:rPr>
              <a:t> </a:t>
            </a:r>
            <a:r>
              <a:rPr lang="en-US" sz="1600" dirty="0" err="1">
                <a:latin typeface="Comic Sans MS" panose="030F0702030302020204" pitchFamily="66" charset="0"/>
                <a:cs typeface="CMU Bright Roman"/>
              </a:rPr>
              <a:t>x</a:t>
            </a:r>
            <a:r>
              <a:rPr lang="en-US" sz="1600" i="1" baseline="-25000" dirty="0" err="1">
                <a:latin typeface="Comic Sans MS" panose="030F0702030302020204" pitchFamily="66" charset="0"/>
                <a:cs typeface="CMU Bright Roman"/>
              </a:rPr>
              <a:t>t</a:t>
            </a:r>
            <a:endParaRPr lang="en-US" sz="1600" i="1" baseline="-25000" dirty="0">
              <a:latin typeface="Comic Sans MS" panose="030F0702030302020204" pitchFamily="66" charset="0"/>
              <a:cs typeface="CMU Bright Roman"/>
            </a:endParaRPr>
          </a:p>
        </p:txBody>
      </p:sp>
      <p:cxnSp>
        <p:nvCxnSpPr>
          <p:cNvPr id="96" name="Straight Arrow Connector 95"/>
          <p:cNvCxnSpPr>
            <a:stCxn id="95" idx="3"/>
            <a:endCxn id="44" idx="1"/>
          </p:cNvCxnSpPr>
          <p:nvPr/>
        </p:nvCxnSpPr>
        <p:spPr>
          <a:xfrm>
            <a:off x="752811" y="3404664"/>
            <a:ext cx="2217108" cy="24273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91" idx="6"/>
            <a:endCxn id="44" idx="3"/>
          </p:cNvCxnSpPr>
          <p:nvPr/>
        </p:nvCxnSpPr>
        <p:spPr>
          <a:xfrm flipV="1">
            <a:off x="2032102" y="4011711"/>
            <a:ext cx="937817" cy="1640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3401448" y="3449632"/>
            <a:ext cx="404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>
                <a:latin typeface="Comic Sans MS" panose="030F0702030302020204" pitchFamily="66" charset="0"/>
                <a:cs typeface="CMU Bright Roman"/>
              </a:rPr>
              <a:t>h’</a:t>
            </a:r>
            <a:r>
              <a:rPr lang="en-US" sz="1600" i="1" baseline="-25000" dirty="0" err="1">
                <a:latin typeface="Comic Sans MS" panose="030F0702030302020204" pitchFamily="66" charset="0"/>
                <a:cs typeface="CMU Bright Roman"/>
              </a:rPr>
              <a:t>t</a:t>
            </a:r>
            <a:endParaRPr lang="en-US" sz="1600" i="1" baseline="-25000" dirty="0">
              <a:latin typeface="Comic Sans MS" panose="030F0702030302020204" pitchFamily="66" charset="0"/>
              <a:cs typeface="CMU Bright Roman"/>
            </a:endParaRPr>
          </a:p>
        </p:txBody>
      </p:sp>
      <p:graphicFrame>
        <p:nvGraphicFramePr>
          <p:cNvPr id="50" name="Object 49"/>
          <p:cNvGraphicFramePr>
            <a:graphicFrameLocks noChangeAspect="1"/>
          </p:cNvGraphicFramePr>
          <p:nvPr/>
        </p:nvGraphicFramePr>
        <p:xfrm>
          <a:off x="6316663" y="1831519"/>
          <a:ext cx="2328862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14500" imgH="609600" progId="Equation.DSMT4">
                  <p:embed/>
                </p:oleObj>
              </mc:Choice>
              <mc:Fallback>
                <p:oleObj name="Equation" r:id="rId2" imgW="1714500" imgH="609600" progId="Equation.DSMT4">
                  <p:embed/>
                  <p:pic>
                    <p:nvPicPr>
                      <p:cNvPr id="50" name="Object 4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16663" y="1831519"/>
                        <a:ext cx="2328862" cy="82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/>
        </p:nvGraphicFramePr>
        <p:xfrm>
          <a:off x="6298953" y="3024740"/>
          <a:ext cx="2381250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52600" imgH="558800" progId="Equation.DSMT4">
                  <p:embed/>
                </p:oleObj>
              </mc:Choice>
              <mc:Fallback>
                <p:oleObj name="Equation" r:id="rId4" imgW="1752600" imgH="558800" progId="Equation.DSMT4">
                  <p:embed/>
                  <p:pic>
                    <p:nvPicPr>
                      <p:cNvPr id="56" name="Object 5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98953" y="3024740"/>
                        <a:ext cx="2381250" cy="75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14475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966706" y="2240569"/>
            <a:ext cx="4419609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omic Sans MS" panose="030F0702030302020204" pitchFamily="66" charset="0"/>
                <a:cs typeface="CMU Bright SemiBold"/>
              </a:rPr>
              <a:t>GRU</a:t>
            </a:r>
          </a:p>
        </p:txBody>
      </p:sp>
      <p:sp>
        <p:nvSpPr>
          <p:cNvPr id="42" name="Oval 41"/>
          <p:cNvSpPr/>
          <p:nvPr/>
        </p:nvSpPr>
        <p:spPr>
          <a:xfrm>
            <a:off x="4111137" y="2324443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z</a:t>
            </a:r>
            <a:r>
              <a:rPr lang="en-US" sz="1600" i="1" baseline="-25000" dirty="0" err="1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omic Sans MS" panose="030F0702030302020204" pitchFamily="66" charset="0"/>
              <a:cs typeface="CMU Bright Roman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1635728" y="4864549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r</a:t>
            </a:r>
            <a:r>
              <a:rPr lang="en-US" sz="1600" i="1" baseline="-25000" dirty="0" err="1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omic Sans MS" panose="030F0702030302020204" pitchFamily="66" charset="0"/>
              <a:cs typeface="CMU Bright Roman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2894468" y="3571951"/>
            <a:ext cx="515211" cy="515211"/>
            <a:chOff x="6406139" y="3573941"/>
            <a:chExt cx="515211" cy="515211"/>
          </a:xfrm>
        </p:grpSpPr>
        <p:sp>
          <p:nvSpPr>
            <p:cNvPr id="44" name="Oval 43"/>
            <p:cNvSpPr/>
            <p:nvPr/>
          </p:nvSpPr>
          <p:spPr>
            <a:xfrm>
              <a:off x="6406139" y="3573941"/>
              <a:ext cx="515211" cy="51521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sz="1600" baseline="-25000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6512077" y="3727998"/>
              <a:ext cx="311489" cy="251615"/>
            </a:xfrm>
            <a:custGeom>
              <a:avLst/>
              <a:gdLst>
                <a:gd name="connsiteX0" fmla="*/ 0 w 515155"/>
                <a:gd name="connsiteY0" fmla="*/ 347468 h 347468"/>
                <a:gd name="connsiteX1" fmla="*/ 227627 w 515155"/>
                <a:gd name="connsiteY1" fmla="*/ 287559 h 347468"/>
                <a:gd name="connsiteX2" fmla="*/ 275548 w 515155"/>
                <a:gd name="connsiteY2" fmla="*/ 47926 h 347468"/>
                <a:gd name="connsiteX3" fmla="*/ 515155 w 515155"/>
                <a:gd name="connsiteY3" fmla="*/ 0 h 347468"/>
                <a:gd name="connsiteX4" fmla="*/ 515155 w 515155"/>
                <a:gd name="connsiteY4" fmla="*/ 0 h 34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155" h="347468">
                  <a:moveTo>
                    <a:pt x="0" y="347468"/>
                  </a:moveTo>
                  <a:cubicBezTo>
                    <a:pt x="90851" y="342475"/>
                    <a:pt x="181702" y="337483"/>
                    <a:pt x="227627" y="287559"/>
                  </a:cubicBezTo>
                  <a:cubicBezTo>
                    <a:pt x="273552" y="237635"/>
                    <a:pt x="227627" y="95852"/>
                    <a:pt x="275548" y="47926"/>
                  </a:cubicBezTo>
                  <a:cubicBezTo>
                    <a:pt x="323469" y="0"/>
                    <a:pt x="515155" y="0"/>
                    <a:pt x="515155" y="0"/>
                  </a:cubicBezTo>
                  <a:lnTo>
                    <a:pt x="51515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3" name="Straight Arrow Connector 52"/>
          <p:cNvCxnSpPr>
            <a:stCxn id="42" idx="4"/>
          </p:cNvCxnSpPr>
          <p:nvPr/>
        </p:nvCxnSpPr>
        <p:spPr>
          <a:xfrm>
            <a:off x="4368743" y="2839654"/>
            <a:ext cx="4028" cy="8546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4" idx="6"/>
          </p:cNvCxnSpPr>
          <p:nvPr/>
        </p:nvCxnSpPr>
        <p:spPr>
          <a:xfrm>
            <a:off x="3409679" y="3829557"/>
            <a:ext cx="820295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43" idx="0"/>
            <a:endCxn id="91" idx="4"/>
          </p:cNvCxnSpPr>
          <p:nvPr/>
        </p:nvCxnSpPr>
        <p:spPr>
          <a:xfrm flipV="1">
            <a:off x="1893334" y="4314540"/>
            <a:ext cx="0" cy="55000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74" idx="3"/>
            <a:endCxn id="91" idx="2"/>
          </p:cNvCxnSpPr>
          <p:nvPr/>
        </p:nvCxnSpPr>
        <p:spPr>
          <a:xfrm flipV="1">
            <a:off x="817394" y="4175772"/>
            <a:ext cx="937171" cy="222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H="1">
            <a:off x="4547259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4026485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endCxn id="43" idx="5"/>
          </p:cNvCxnSpPr>
          <p:nvPr/>
        </p:nvCxnSpPr>
        <p:spPr>
          <a:xfrm flipH="1" flipV="1">
            <a:off x="207548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endCxn id="43" idx="3"/>
          </p:cNvCxnSpPr>
          <p:nvPr/>
        </p:nvCxnSpPr>
        <p:spPr>
          <a:xfrm flipV="1">
            <a:off x="163572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3000054" y="2406895"/>
            <a:ext cx="1091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omic Sans MS" panose="030F0702030302020204" pitchFamily="66" charset="0"/>
                <a:cs typeface="CMU Bright Roman"/>
              </a:rPr>
              <a:t>Update Gate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2130704" y="4995637"/>
            <a:ext cx="9845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omic Sans MS" panose="030F0702030302020204" pitchFamily="66" charset="0"/>
                <a:cs typeface="CMU Bright Roman"/>
              </a:rPr>
              <a:t>Reset Gate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62</a:t>
            </a:fld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1430382" y="5911037"/>
            <a:ext cx="1016625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omic Sans MS" panose="030F0702030302020204" pitchFamily="66" charset="0"/>
                <a:cs typeface="CMU Bright Roman"/>
              </a:rPr>
              <a:t>x</a:t>
            </a:r>
            <a:r>
              <a:rPr lang="en-US" sz="1600" i="1" baseline="-25000" dirty="0" err="1">
                <a:latin typeface="Comic Sans MS" panose="030F0702030302020204" pitchFamily="66" charset="0"/>
                <a:cs typeface="CMU Bright Roman"/>
              </a:rPr>
              <a:t>t</a:t>
            </a:r>
            <a:r>
              <a:rPr lang="en-US" sz="1600" i="1" baseline="-25000" dirty="0">
                <a:latin typeface="Comic Sans MS" panose="030F0702030302020204" pitchFamily="66" charset="0"/>
                <a:cs typeface="CMU Bright Roman"/>
              </a:rPr>
              <a:t> </a:t>
            </a:r>
            <a:r>
              <a:rPr lang="en-US" sz="1600" i="1" dirty="0">
                <a:latin typeface="Comic Sans MS" panose="030F0702030302020204" pitchFamily="66" charset="0"/>
                <a:cs typeface="CMU Bright Roman"/>
              </a:rPr>
              <a:t>     h</a:t>
            </a:r>
            <a:r>
              <a:rPr lang="en-US" sz="1600" i="1" baseline="-25000" dirty="0">
                <a:latin typeface="Comic Sans MS" panose="030F0702030302020204" pitchFamily="66" charset="0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latin typeface="Comic Sans MS" panose="030F0702030302020204" pitchFamily="66" charset="0"/>
                <a:cs typeface="CMU Bright Roman"/>
              </a:rPr>
              <a:t>  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854039" y="1362842"/>
            <a:ext cx="1112805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omic Sans MS" panose="030F0702030302020204" pitchFamily="66" charset="0"/>
                <a:cs typeface="CMU Bright Roman"/>
              </a:rPr>
              <a:t>x</a:t>
            </a:r>
            <a:r>
              <a:rPr lang="en-US" sz="1600" i="1" baseline="-25000" dirty="0" err="1">
                <a:latin typeface="Comic Sans MS" panose="030F0702030302020204" pitchFamily="66" charset="0"/>
                <a:cs typeface="CMU Bright Roman"/>
              </a:rPr>
              <a:t>t</a:t>
            </a:r>
            <a:r>
              <a:rPr lang="en-US" sz="1600" i="1" baseline="-25000" dirty="0">
                <a:latin typeface="Comic Sans MS" panose="030F0702030302020204" pitchFamily="66" charset="0"/>
                <a:cs typeface="CMU Bright Roman"/>
              </a:rPr>
              <a:t>           </a:t>
            </a:r>
            <a:r>
              <a:rPr lang="en-US" sz="1600" i="1" dirty="0">
                <a:latin typeface="Comic Sans MS" panose="030F0702030302020204" pitchFamily="66" charset="0"/>
                <a:cs typeface="CMU Bright Roman"/>
              </a:rPr>
              <a:t>h</a:t>
            </a:r>
            <a:r>
              <a:rPr lang="en-US" sz="1600" i="1" baseline="-25000" dirty="0">
                <a:latin typeface="Comic Sans MS" panose="030F0702030302020204" pitchFamily="66" charset="0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latin typeface="Comic Sans MS" panose="030F0702030302020204" pitchFamily="66" charset="0"/>
                <a:cs typeface="CMU Bright Roman"/>
              </a:rPr>
              <a:t>  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31364" y="3926650"/>
            <a:ext cx="486030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i="1" dirty="0">
                <a:latin typeface="Comic Sans MS" panose="030F0702030302020204" pitchFamily="66" charset="0"/>
                <a:cs typeface="CMU Bright Roman"/>
              </a:rPr>
              <a:t>h</a:t>
            </a:r>
            <a:r>
              <a:rPr lang="en-US" sz="1600" i="1" baseline="-25000" dirty="0">
                <a:latin typeface="Comic Sans MS" panose="030F0702030302020204" pitchFamily="66" charset="0"/>
                <a:cs typeface="CMU Bright Roman"/>
              </a:rPr>
              <a:t>t-1</a:t>
            </a:r>
          </a:p>
          <a:p>
            <a:pPr algn="just"/>
            <a:endParaRPr lang="en-US" sz="1600" i="1" baseline="-25000" dirty="0">
              <a:latin typeface="Comic Sans MS" panose="030F0702030302020204" pitchFamily="66" charset="0"/>
              <a:cs typeface="CMU Bright Roman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376544" y="3262904"/>
            <a:ext cx="434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MU Bright SemiBold Oblique"/>
                <a:cs typeface="CMU Bright SemiBold Oblique"/>
              </a:rPr>
              <a:t>W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708469" y="2161189"/>
            <a:ext cx="487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 err="1">
                <a:latin typeface="CMU Bright SemiBold Oblique"/>
                <a:cs typeface="CMU Bright SemiBold Oblique"/>
              </a:rPr>
              <a:t>z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224827" y="5099647"/>
            <a:ext cx="478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 err="1">
                <a:latin typeface="CMU Bright SemiBold Oblique"/>
                <a:cs typeface="CMU Bright SemiBold Oblique"/>
              </a:rPr>
              <a:t>f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754565" y="4037003"/>
            <a:ext cx="277537" cy="277537"/>
            <a:chOff x="5837261" y="3846666"/>
            <a:chExt cx="277537" cy="277537"/>
          </a:xfrm>
        </p:grpSpPr>
        <p:sp>
          <p:nvSpPr>
            <p:cNvPr id="91" name="Oval 90"/>
            <p:cNvSpPr/>
            <p:nvPr/>
          </p:nvSpPr>
          <p:spPr>
            <a:xfrm>
              <a:off x="5837261" y="3846666"/>
              <a:ext cx="277537" cy="277537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sz="1600" baseline="-25000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endParaRPr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5912533" y="3914710"/>
              <a:ext cx="131882" cy="133686"/>
              <a:chOff x="7787230" y="1641491"/>
              <a:chExt cx="131882" cy="133686"/>
            </a:xfrm>
          </p:grpSpPr>
          <p:cxnSp>
            <p:nvCxnSpPr>
              <p:cNvPr id="93" name="Straight Connector 92"/>
              <p:cNvCxnSpPr>
                <a:cxnSpLocks noChangeAspect="1"/>
              </p:cNvCxnSpPr>
              <p:nvPr/>
            </p:nvCxnSpPr>
            <p:spPr>
              <a:xfrm>
                <a:off x="7787230" y="1641491"/>
                <a:ext cx="129236" cy="13105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>
                <a:cxnSpLocks noChangeAspect="1"/>
              </p:cNvCxnSpPr>
              <p:nvPr/>
            </p:nvCxnSpPr>
            <p:spPr>
              <a:xfrm flipH="1">
                <a:off x="7789876" y="1644119"/>
                <a:ext cx="129236" cy="13105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5" name="TextBox 94"/>
          <p:cNvSpPr txBox="1"/>
          <p:nvPr/>
        </p:nvSpPr>
        <p:spPr>
          <a:xfrm>
            <a:off x="321283" y="3235387"/>
            <a:ext cx="431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dirty="0">
                <a:latin typeface="Comic Sans MS" panose="030F0702030302020204" pitchFamily="66" charset="0"/>
                <a:cs typeface="CMU Bright Roman"/>
              </a:rPr>
              <a:t> </a:t>
            </a:r>
            <a:r>
              <a:rPr lang="en-US" sz="1600" dirty="0" err="1">
                <a:latin typeface="Comic Sans MS" panose="030F0702030302020204" pitchFamily="66" charset="0"/>
                <a:cs typeface="CMU Bright Roman"/>
              </a:rPr>
              <a:t>x</a:t>
            </a:r>
            <a:r>
              <a:rPr lang="en-US" sz="1600" i="1" baseline="-25000" dirty="0" err="1">
                <a:latin typeface="Comic Sans MS" panose="030F0702030302020204" pitchFamily="66" charset="0"/>
                <a:cs typeface="CMU Bright Roman"/>
              </a:rPr>
              <a:t>t</a:t>
            </a:r>
            <a:endParaRPr lang="en-US" sz="1600" i="1" baseline="-25000" dirty="0">
              <a:latin typeface="Comic Sans MS" panose="030F0702030302020204" pitchFamily="66" charset="0"/>
              <a:cs typeface="CMU Bright Roman"/>
            </a:endParaRPr>
          </a:p>
        </p:txBody>
      </p:sp>
      <p:cxnSp>
        <p:nvCxnSpPr>
          <p:cNvPr id="96" name="Straight Arrow Connector 95"/>
          <p:cNvCxnSpPr>
            <a:stCxn id="95" idx="3"/>
            <a:endCxn id="44" idx="1"/>
          </p:cNvCxnSpPr>
          <p:nvPr/>
        </p:nvCxnSpPr>
        <p:spPr>
          <a:xfrm>
            <a:off x="752811" y="3404664"/>
            <a:ext cx="2217108" cy="24273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91" idx="6"/>
            <a:endCxn id="44" idx="3"/>
          </p:cNvCxnSpPr>
          <p:nvPr/>
        </p:nvCxnSpPr>
        <p:spPr>
          <a:xfrm flipV="1">
            <a:off x="2032102" y="4011711"/>
            <a:ext cx="937817" cy="1640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3401448" y="3449632"/>
            <a:ext cx="404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>
                <a:latin typeface="Comic Sans MS" panose="030F0702030302020204" pitchFamily="66" charset="0"/>
                <a:cs typeface="CMU Bright Roman"/>
              </a:rPr>
              <a:t>h’</a:t>
            </a:r>
            <a:r>
              <a:rPr lang="en-US" sz="1600" i="1" baseline="-25000" dirty="0" err="1">
                <a:latin typeface="Comic Sans MS" panose="030F0702030302020204" pitchFamily="66" charset="0"/>
                <a:cs typeface="CMU Bright Roman"/>
              </a:rPr>
              <a:t>t</a:t>
            </a:r>
            <a:endParaRPr lang="en-US" sz="1600" i="1" baseline="-25000" dirty="0">
              <a:latin typeface="Comic Sans MS" panose="030F0702030302020204" pitchFamily="66" charset="0"/>
              <a:cs typeface="CMU Bright Roman"/>
            </a:endParaRPr>
          </a:p>
        </p:txBody>
      </p:sp>
      <p:graphicFrame>
        <p:nvGraphicFramePr>
          <p:cNvPr id="49" name="Object 48"/>
          <p:cNvGraphicFramePr>
            <a:graphicFrameLocks noChangeAspect="1"/>
          </p:cNvGraphicFramePr>
          <p:nvPr/>
        </p:nvGraphicFramePr>
        <p:xfrm>
          <a:off x="6316663" y="1831519"/>
          <a:ext cx="2328862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14500" imgH="609600" progId="Equation.DSMT4">
                  <p:embed/>
                </p:oleObj>
              </mc:Choice>
              <mc:Fallback>
                <p:oleObj name="Equation" r:id="rId2" imgW="1714500" imgH="609600" progId="Equation.DSMT4">
                  <p:embed/>
                  <p:pic>
                    <p:nvPicPr>
                      <p:cNvPr id="49" name="Object 4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16663" y="1831519"/>
                        <a:ext cx="2328862" cy="82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/>
        </p:nvGraphicFramePr>
        <p:xfrm>
          <a:off x="6316416" y="4111169"/>
          <a:ext cx="2363787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39900" imgH="609600" progId="Equation.DSMT4">
                  <p:embed/>
                </p:oleObj>
              </mc:Choice>
              <mc:Fallback>
                <p:oleObj name="Equation" r:id="rId4" imgW="1739900" imgH="609600" progId="Equation.DSMT4">
                  <p:embed/>
                  <p:pic>
                    <p:nvPicPr>
                      <p:cNvPr id="50" name="Object 4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16416" y="4111169"/>
                        <a:ext cx="2363787" cy="82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/>
        </p:nvGraphicFramePr>
        <p:xfrm>
          <a:off x="6298953" y="3024740"/>
          <a:ext cx="2381250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752600" imgH="558800" progId="Equation.DSMT4">
                  <p:embed/>
                </p:oleObj>
              </mc:Choice>
              <mc:Fallback>
                <p:oleObj name="Equation" r:id="rId6" imgW="1752600" imgH="558800" progId="Equation.DSMT4">
                  <p:embed/>
                  <p:pic>
                    <p:nvPicPr>
                      <p:cNvPr id="54" name="Object 5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98953" y="3024740"/>
                        <a:ext cx="2381250" cy="75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75912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966706" y="2240569"/>
            <a:ext cx="4419609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omic Sans MS" panose="030F0702030302020204" pitchFamily="66" charset="0"/>
                <a:cs typeface="CMU Bright SemiBold"/>
              </a:rPr>
              <a:t>GRU</a:t>
            </a:r>
          </a:p>
        </p:txBody>
      </p:sp>
      <p:sp>
        <p:nvSpPr>
          <p:cNvPr id="42" name="Oval 41"/>
          <p:cNvSpPr/>
          <p:nvPr/>
        </p:nvSpPr>
        <p:spPr>
          <a:xfrm>
            <a:off x="4111137" y="2324443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z</a:t>
            </a:r>
            <a:r>
              <a:rPr lang="en-US" sz="1600" i="1" baseline="-25000" dirty="0" err="1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omic Sans MS" panose="030F0702030302020204" pitchFamily="66" charset="0"/>
              <a:cs typeface="CMU Bright Roman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1635728" y="4864549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r</a:t>
            </a:r>
            <a:r>
              <a:rPr lang="en-US" sz="1600" i="1" baseline="-25000" dirty="0" err="1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omic Sans MS" panose="030F0702030302020204" pitchFamily="66" charset="0"/>
              <a:cs typeface="CMU Bright Roman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2894468" y="3571951"/>
            <a:ext cx="515211" cy="515211"/>
            <a:chOff x="6406139" y="3573941"/>
            <a:chExt cx="515211" cy="515211"/>
          </a:xfrm>
        </p:grpSpPr>
        <p:sp>
          <p:nvSpPr>
            <p:cNvPr id="44" name="Oval 43"/>
            <p:cNvSpPr/>
            <p:nvPr/>
          </p:nvSpPr>
          <p:spPr>
            <a:xfrm>
              <a:off x="6406139" y="3573941"/>
              <a:ext cx="515211" cy="51521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sz="1600" baseline="-25000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6512077" y="3727998"/>
              <a:ext cx="311489" cy="251615"/>
            </a:xfrm>
            <a:custGeom>
              <a:avLst/>
              <a:gdLst>
                <a:gd name="connsiteX0" fmla="*/ 0 w 515155"/>
                <a:gd name="connsiteY0" fmla="*/ 347468 h 347468"/>
                <a:gd name="connsiteX1" fmla="*/ 227627 w 515155"/>
                <a:gd name="connsiteY1" fmla="*/ 287559 h 347468"/>
                <a:gd name="connsiteX2" fmla="*/ 275548 w 515155"/>
                <a:gd name="connsiteY2" fmla="*/ 47926 h 347468"/>
                <a:gd name="connsiteX3" fmla="*/ 515155 w 515155"/>
                <a:gd name="connsiteY3" fmla="*/ 0 h 347468"/>
                <a:gd name="connsiteX4" fmla="*/ 515155 w 515155"/>
                <a:gd name="connsiteY4" fmla="*/ 0 h 34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155" h="347468">
                  <a:moveTo>
                    <a:pt x="0" y="347468"/>
                  </a:moveTo>
                  <a:cubicBezTo>
                    <a:pt x="90851" y="342475"/>
                    <a:pt x="181702" y="337483"/>
                    <a:pt x="227627" y="287559"/>
                  </a:cubicBezTo>
                  <a:cubicBezTo>
                    <a:pt x="273552" y="237635"/>
                    <a:pt x="227627" y="95852"/>
                    <a:pt x="275548" y="47926"/>
                  </a:cubicBezTo>
                  <a:cubicBezTo>
                    <a:pt x="323469" y="0"/>
                    <a:pt x="515155" y="0"/>
                    <a:pt x="515155" y="0"/>
                  </a:cubicBezTo>
                  <a:lnTo>
                    <a:pt x="51515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Oval 50"/>
          <p:cNvSpPr/>
          <p:nvPr/>
        </p:nvSpPr>
        <p:spPr>
          <a:xfrm>
            <a:off x="4229974" y="3690788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omic Sans MS" panose="030F0702030302020204" pitchFamily="66" charset="0"/>
              <a:cs typeface="CMU Bright Roman"/>
            </a:endParaRPr>
          </a:p>
        </p:txBody>
      </p:sp>
      <p:cxnSp>
        <p:nvCxnSpPr>
          <p:cNvPr id="53" name="Straight Arrow Connector 52"/>
          <p:cNvCxnSpPr>
            <a:stCxn id="42" idx="4"/>
          </p:cNvCxnSpPr>
          <p:nvPr/>
        </p:nvCxnSpPr>
        <p:spPr>
          <a:xfrm>
            <a:off x="4368743" y="2839654"/>
            <a:ext cx="4028" cy="8546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4" idx="6"/>
            <a:endCxn id="51" idx="2"/>
          </p:cNvCxnSpPr>
          <p:nvPr/>
        </p:nvCxnSpPr>
        <p:spPr>
          <a:xfrm>
            <a:off x="3409679" y="3829557"/>
            <a:ext cx="820295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1" idx="6"/>
            <a:endCxn id="164" idx="1"/>
          </p:cNvCxnSpPr>
          <p:nvPr/>
        </p:nvCxnSpPr>
        <p:spPr>
          <a:xfrm>
            <a:off x="4507511" y="3829557"/>
            <a:ext cx="1262888" cy="13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43" idx="0"/>
            <a:endCxn id="91" idx="4"/>
          </p:cNvCxnSpPr>
          <p:nvPr/>
        </p:nvCxnSpPr>
        <p:spPr>
          <a:xfrm flipV="1">
            <a:off x="1893334" y="4314540"/>
            <a:ext cx="0" cy="55000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74" idx="3"/>
            <a:endCxn id="91" idx="2"/>
          </p:cNvCxnSpPr>
          <p:nvPr/>
        </p:nvCxnSpPr>
        <p:spPr>
          <a:xfrm flipV="1">
            <a:off x="817394" y="4175772"/>
            <a:ext cx="937171" cy="222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H="1">
            <a:off x="4547259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4026485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endCxn id="43" idx="5"/>
          </p:cNvCxnSpPr>
          <p:nvPr/>
        </p:nvCxnSpPr>
        <p:spPr>
          <a:xfrm flipH="1" flipV="1">
            <a:off x="207548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endCxn id="43" idx="3"/>
          </p:cNvCxnSpPr>
          <p:nvPr/>
        </p:nvCxnSpPr>
        <p:spPr>
          <a:xfrm flipV="1">
            <a:off x="163572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3000054" y="2406895"/>
            <a:ext cx="1091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omic Sans MS" panose="030F0702030302020204" pitchFamily="66" charset="0"/>
                <a:cs typeface="CMU Bright Roman"/>
              </a:rPr>
              <a:t>Update Gate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2130704" y="4995637"/>
            <a:ext cx="9845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omic Sans MS" panose="030F0702030302020204" pitchFamily="66" charset="0"/>
                <a:cs typeface="CMU Bright Roman"/>
              </a:rPr>
              <a:t>Reset Gate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770399" y="3660419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>
                <a:latin typeface="Comic Sans MS" panose="030F0702030302020204" pitchFamily="66" charset="0"/>
                <a:cs typeface="CMU Bright Roman"/>
              </a:rPr>
              <a:t>h</a:t>
            </a:r>
            <a:r>
              <a:rPr lang="en-US" sz="1600" i="1" baseline="-25000" dirty="0" err="1">
                <a:latin typeface="Comic Sans MS" panose="030F0702030302020204" pitchFamily="66" charset="0"/>
                <a:cs typeface="CMU Bright Roman"/>
              </a:rPr>
              <a:t>t</a:t>
            </a:r>
            <a:endParaRPr lang="en-US" sz="1600" i="1" baseline="-25000" dirty="0">
              <a:latin typeface="Comic Sans MS" panose="030F0702030302020204" pitchFamily="66" charset="0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63</a:t>
            </a:fld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1430382" y="5911037"/>
            <a:ext cx="1016625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omic Sans MS" panose="030F0702030302020204" pitchFamily="66" charset="0"/>
                <a:cs typeface="CMU Bright Roman"/>
              </a:rPr>
              <a:t>x</a:t>
            </a:r>
            <a:r>
              <a:rPr lang="en-US" sz="1600" i="1" baseline="-25000" dirty="0" err="1">
                <a:latin typeface="Comic Sans MS" panose="030F0702030302020204" pitchFamily="66" charset="0"/>
                <a:cs typeface="CMU Bright Roman"/>
              </a:rPr>
              <a:t>t</a:t>
            </a:r>
            <a:r>
              <a:rPr lang="en-US" sz="1600" i="1" baseline="-25000" dirty="0">
                <a:latin typeface="Comic Sans MS" panose="030F0702030302020204" pitchFamily="66" charset="0"/>
                <a:cs typeface="CMU Bright Roman"/>
              </a:rPr>
              <a:t> </a:t>
            </a:r>
            <a:r>
              <a:rPr lang="en-US" sz="1600" i="1" dirty="0">
                <a:latin typeface="Comic Sans MS" panose="030F0702030302020204" pitchFamily="66" charset="0"/>
                <a:cs typeface="CMU Bright Roman"/>
              </a:rPr>
              <a:t>     h</a:t>
            </a:r>
            <a:r>
              <a:rPr lang="en-US" sz="1600" i="1" baseline="-25000" dirty="0">
                <a:latin typeface="Comic Sans MS" panose="030F0702030302020204" pitchFamily="66" charset="0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latin typeface="Comic Sans MS" panose="030F0702030302020204" pitchFamily="66" charset="0"/>
                <a:cs typeface="CMU Bright Roman"/>
              </a:rPr>
              <a:t>  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854039" y="1362842"/>
            <a:ext cx="1112805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omic Sans MS" panose="030F0702030302020204" pitchFamily="66" charset="0"/>
                <a:cs typeface="CMU Bright Roman"/>
              </a:rPr>
              <a:t>x</a:t>
            </a:r>
            <a:r>
              <a:rPr lang="en-US" sz="1600" i="1" baseline="-25000" dirty="0" err="1">
                <a:latin typeface="Comic Sans MS" panose="030F0702030302020204" pitchFamily="66" charset="0"/>
                <a:cs typeface="CMU Bright Roman"/>
              </a:rPr>
              <a:t>t</a:t>
            </a:r>
            <a:r>
              <a:rPr lang="en-US" sz="1600" i="1" baseline="-25000" dirty="0">
                <a:latin typeface="Comic Sans MS" panose="030F0702030302020204" pitchFamily="66" charset="0"/>
                <a:cs typeface="CMU Bright Roman"/>
              </a:rPr>
              <a:t>           </a:t>
            </a:r>
            <a:r>
              <a:rPr lang="en-US" sz="1600" i="1" dirty="0">
                <a:latin typeface="Comic Sans MS" panose="030F0702030302020204" pitchFamily="66" charset="0"/>
                <a:cs typeface="CMU Bright Roman"/>
              </a:rPr>
              <a:t>h</a:t>
            </a:r>
            <a:r>
              <a:rPr lang="en-US" sz="1600" i="1" baseline="-25000" dirty="0">
                <a:latin typeface="Comic Sans MS" panose="030F0702030302020204" pitchFamily="66" charset="0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latin typeface="Comic Sans MS" panose="030F0702030302020204" pitchFamily="66" charset="0"/>
                <a:cs typeface="CMU Bright Roman"/>
              </a:rPr>
              <a:t>  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31364" y="3926650"/>
            <a:ext cx="486030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i="1" dirty="0">
                <a:latin typeface="Comic Sans MS" panose="030F0702030302020204" pitchFamily="66" charset="0"/>
                <a:cs typeface="CMU Bright Roman"/>
              </a:rPr>
              <a:t>h</a:t>
            </a:r>
            <a:r>
              <a:rPr lang="en-US" sz="1600" i="1" baseline="-25000" dirty="0">
                <a:latin typeface="Comic Sans MS" panose="030F0702030302020204" pitchFamily="66" charset="0"/>
                <a:cs typeface="CMU Bright Roman"/>
              </a:rPr>
              <a:t>t-1</a:t>
            </a:r>
          </a:p>
          <a:p>
            <a:pPr algn="just"/>
            <a:endParaRPr lang="en-US" sz="1600" i="1" baseline="-25000" dirty="0">
              <a:latin typeface="Comic Sans MS" panose="030F0702030302020204" pitchFamily="66" charset="0"/>
              <a:cs typeface="CMU Bright Roman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376544" y="3262904"/>
            <a:ext cx="434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MU Bright SemiBold Oblique"/>
                <a:cs typeface="CMU Bright SemiBold Oblique"/>
              </a:rPr>
              <a:t>W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708469" y="2161189"/>
            <a:ext cx="487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 err="1">
                <a:latin typeface="CMU Bright SemiBold Oblique"/>
                <a:cs typeface="CMU Bright SemiBold Oblique"/>
              </a:rPr>
              <a:t>z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224827" y="5099647"/>
            <a:ext cx="478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CMU Bright SemiBold Oblique"/>
                <a:cs typeface="CMU Bright SemiBold Oblique"/>
              </a:rPr>
              <a:t>W</a:t>
            </a:r>
            <a:r>
              <a:rPr lang="en-US" sz="1600" baseline="-25000" dirty="0" err="1">
                <a:latin typeface="CMU Bright SemiBold Oblique"/>
                <a:cs typeface="CMU Bright SemiBold Oblique"/>
              </a:rPr>
              <a:t>f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  <p:graphicFrame>
        <p:nvGraphicFramePr>
          <p:cNvPr id="80" name="Object 79"/>
          <p:cNvGraphicFramePr>
            <a:graphicFrameLocks noChangeAspect="1"/>
          </p:cNvGraphicFramePr>
          <p:nvPr/>
        </p:nvGraphicFramePr>
        <p:xfrm>
          <a:off x="6316663" y="1831519"/>
          <a:ext cx="2328862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14500" imgH="609600" progId="Equation.DSMT4">
                  <p:embed/>
                </p:oleObj>
              </mc:Choice>
              <mc:Fallback>
                <p:oleObj name="Equation" r:id="rId2" imgW="1714500" imgH="609600" progId="Equation.DSMT4">
                  <p:embed/>
                  <p:pic>
                    <p:nvPicPr>
                      <p:cNvPr id="80" name="Object 7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16663" y="1831519"/>
                        <a:ext cx="2328862" cy="82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/>
          <p:cNvGraphicFramePr>
            <a:graphicFrameLocks noChangeAspect="1"/>
          </p:cNvGraphicFramePr>
          <p:nvPr/>
        </p:nvGraphicFramePr>
        <p:xfrm>
          <a:off x="6299200" y="5308600"/>
          <a:ext cx="2760663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32000" imgH="254000" progId="Equation.DSMT4">
                  <p:embed/>
                </p:oleObj>
              </mc:Choice>
              <mc:Fallback>
                <p:oleObj name="Equation" r:id="rId4" imgW="2032000" imgH="254000" progId="Equation.DSMT4">
                  <p:embed/>
                  <p:pic>
                    <p:nvPicPr>
                      <p:cNvPr id="86" name="Object 8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99200" y="5308600"/>
                        <a:ext cx="2760663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1754565" y="4037003"/>
            <a:ext cx="277537" cy="277537"/>
            <a:chOff x="5837261" y="3846666"/>
            <a:chExt cx="277537" cy="277537"/>
          </a:xfrm>
        </p:grpSpPr>
        <p:sp>
          <p:nvSpPr>
            <p:cNvPr id="91" name="Oval 90"/>
            <p:cNvSpPr/>
            <p:nvPr/>
          </p:nvSpPr>
          <p:spPr>
            <a:xfrm>
              <a:off x="5837261" y="3846666"/>
              <a:ext cx="277537" cy="277537"/>
            </a:xfrm>
            <a:prstGeom prst="ellipse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sz="1600" baseline="-25000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endParaRPr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5912533" y="3914710"/>
              <a:ext cx="131882" cy="133686"/>
              <a:chOff x="7787230" y="1641491"/>
              <a:chExt cx="131882" cy="133686"/>
            </a:xfrm>
          </p:grpSpPr>
          <p:cxnSp>
            <p:nvCxnSpPr>
              <p:cNvPr id="93" name="Straight Connector 92"/>
              <p:cNvCxnSpPr>
                <a:cxnSpLocks noChangeAspect="1"/>
              </p:cNvCxnSpPr>
              <p:nvPr/>
            </p:nvCxnSpPr>
            <p:spPr>
              <a:xfrm>
                <a:off x="7787230" y="1641491"/>
                <a:ext cx="129236" cy="13105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>
                <a:cxnSpLocks noChangeAspect="1"/>
              </p:cNvCxnSpPr>
              <p:nvPr/>
            </p:nvCxnSpPr>
            <p:spPr>
              <a:xfrm flipH="1">
                <a:off x="7789876" y="1644119"/>
                <a:ext cx="129236" cy="13105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5" name="TextBox 94"/>
          <p:cNvSpPr txBox="1"/>
          <p:nvPr/>
        </p:nvSpPr>
        <p:spPr>
          <a:xfrm>
            <a:off x="321283" y="3235387"/>
            <a:ext cx="431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dirty="0">
                <a:latin typeface="Comic Sans MS" panose="030F0702030302020204" pitchFamily="66" charset="0"/>
                <a:cs typeface="CMU Bright Roman"/>
              </a:rPr>
              <a:t> </a:t>
            </a:r>
            <a:r>
              <a:rPr lang="en-US" sz="1600" dirty="0" err="1">
                <a:latin typeface="Comic Sans MS" panose="030F0702030302020204" pitchFamily="66" charset="0"/>
                <a:cs typeface="CMU Bright Roman"/>
              </a:rPr>
              <a:t>x</a:t>
            </a:r>
            <a:r>
              <a:rPr lang="en-US" sz="1600" i="1" baseline="-25000" dirty="0" err="1">
                <a:latin typeface="Comic Sans MS" panose="030F0702030302020204" pitchFamily="66" charset="0"/>
                <a:cs typeface="CMU Bright Roman"/>
              </a:rPr>
              <a:t>t</a:t>
            </a:r>
            <a:endParaRPr lang="en-US" sz="1600" i="1" baseline="-25000" dirty="0">
              <a:latin typeface="Comic Sans MS" panose="030F0702030302020204" pitchFamily="66" charset="0"/>
              <a:cs typeface="CMU Bright Roman"/>
            </a:endParaRPr>
          </a:p>
        </p:txBody>
      </p:sp>
      <p:cxnSp>
        <p:nvCxnSpPr>
          <p:cNvPr id="96" name="Straight Arrow Connector 95"/>
          <p:cNvCxnSpPr>
            <a:stCxn id="95" idx="3"/>
            <a:endCxn id="44" idx="1"/>
          </p:cNvCxnSpPr>
          <p:nvPr/>
        </p:nvCxnSpPr>
        <p:spPr>
          <a:xfrm>
            <a:off x="752811" y="3404664"/>
            <a:ext cx="2217108" cy="24273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91" idx="6"/>
            <a:endCxn id="44" idx="3"/>
          </p:cNvCxnSpPr>
          <p:nvPr/>
        </p:nvCxnSpPr>
        <p:spPr>
          <a:xfrm flipV="1">
            <a:off x="2032102" y="4011711"/>
            <a:ext cx="937817" cy="1640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3401448" y="3449632"/>
            <a:ext cx="404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>
                <a:latin typeface="Comic Sans MS" panose="030F0702030302020204" pitchFamily="66" charset="0"/>
                <a:cs typeface="CMU Bright Roman"/>
              </a:rPr>
              <a:t>h’</a:t>
            </a:r>
            <a:r>
              <a:rPr lang="en-US" sz="1600" i="1" baseline="-25000" dirty="0" err="1">
                <a:latin typeface="Comic Sans MS" panose="030F0702030302020204" pitchFamily="66" charset="0"/>
                <a:cs typeface="CMU Bright Roman"/>
              </a:rPr>
              <a:t>t</a:t>
            </a:r>
            <a:endParaRPr lang="en-US" sz="1600" i="1" baseline="-25000" dirty="0">
              <a:latin typeface="Comic Sans MS" panose="030F0702030302020204" pitchFamily="66" charset="0"/>
              <a:cs typeface="CMU Bright Roman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4473491" y="1684767"/>
            <a:ext cx="703807" cy="2063921"/>
          </a:xfrm>
          <a:custGeom>
            <a:avLst/>
            <a:gdLst>
              <a:gd name="connsiteX0" fmla="*/ 374208 w 703807"/>
              <a:gd name="connsiteY0" fmla="*/ 0 h 2063921"/>
              <a:gd name="connsiteX1" fmla="*/ 691718 w 703807"/>
              <a:gd name="connsiteY1" fmla="*/ 1043301 h 2063921"/>
              <a:gd name="connsiteX2" fmla="*/ 0 w 703807"/>
              <a:gd name="connsiteY2" fmla="*/ 2063921 h 2063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3807" h="2063921">
                <a:moveTo>
                  <a:pt x="374208" y="0"/>
                </a:moveTo>
                <a:cubicBezTo>
                  <a:pt x="564147" y="349657"/>
                  <a:pt x="754086" y="699314"/>
                  <a:pt x="691718" y="1043301"/>
                </a:cubicBezTo>
                <a:cubicBezTo>
                  <a:pt x="629350" y="1387288"/>
                  <a:pt x="0" y="2063921"/>
                  <a:pt x="0" y="2063921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/>
        </p:nvGraphicFramePr>
        <p:xfrm>
          <a:off x="6316416" y="4111169"/>
          <a:ext cx="2363787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739900" imgH="609600" progId="Equation.DSMT4">
                  <p:embed/>
                </p:oleObj>
              </mc:Choice>
              <mc:Fallback>
                <p:oleObj name="Equation" r:id="rId6" imgW="1739900" imgH="609600" progId="Equation.DSMT4">
                  <p:embed/>
                  <p:pic>
                    <p:nvPicPr>
                      <p:cNvPr id="46" name="Object 4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16416" y="4111169"/>
                        <a:ext cx="2363787" cy="82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/>
        </p:nvGraphicFramePr>
        <p:xfrm>
          <a:off x="6299200" y="3024188"/>
          <a:ext cx="2381250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752600" imgH="558800" progId="Equation.DSMT4">
                  <p:embed/>
                </p:oleObj>
              </mc:Choice>
              <mc:Fallback>
                <p:oleObj name="Equation" r:id="rId8" imgW="1752600" imgH="558800" progId="Equation.DSMT4">
                  <p:embed/>
                  <p:pic>
                    <p:nvPicPr>
                      <p:cNvPr id="47" name="Object 4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99200" y="3024188"/>
                        <a:ext cx="2381250" cy="75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50528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latin typeface="Comic Sans MS" panose="030F0702030302020204" pitchFamily="66" charset="0"/>
                <a:cs typeface="CMU Bright SemiBold"/>
              </a:rPr>
              <a:t>LSTM initialized with large positive forget gate bias?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980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omic Sans MS" panose="030F0702030302020204" pitchFamily="66" charset="0"/>
                <a:cs typeface="CMU Bright Roman"/>
              </a:rPr>
              <a:t>Recall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6398745"/>
            <a:ext cx="953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cs typeface="CMU Bright Roman"/>
                <a:hlinkClick r:id="rId2"/>
              </a:rPr>
              <a:t>An Empirical Exploration of Recurrent Network Architectures, Jozefowicz </a:t>
            </a:r>
            <a:r>
              <a:rPr lang="en-US" i="1" dirty="0">
                <a:latin typeface="Comic Sans MS" panose="030F0702030302020204" pitchFamily="66" charset="0"/>
                <a:cs typeface="CMU Bright Roman"/>
                <a:hlinkClick r:id="rId2"/>
              </a:rPr>
              <a:t>et al</a:t>
            </a:r>
            <a:r>
              <a:rPr lang="en-US" dirty="0">
                <a:latin typeface="Comic Sans MS" panose="030F0702030302020204" pitchFamily="66" charset="0"/>
                <a:cs typeface="CMU Bright Roman"/>
                <a:hlinkClick r:id="rId2"/>
              </a:rPr>
              <a:t>., 2015</a:t>
            </a:r>
            <a:endParaRPr lang="en-US" baseline="30000" dirty="0">
              <a:latin typeface="Comic Sans MS" panose="030F0702030302020204" pitchFamily="66" charset="0"/>
              <a:cs typeface="CMU Bright Roman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824202" y="2673123"/>
          <a:ext cx="3313112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38400" imgH="558800" progId="Equation.DSMT4">
                  <p:embed/>
                </p:oleObj>
              </mc:Choice>
              <mc:Fallback>
                <p:oleObj name="Equation" r:id="rId3" imgW="2438400" imgH="5588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24202" y="2673123"/>
                        <a:ext cx="3313112" cy="75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823533" y="1864378"/>
          <a:ext cx="2398712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65300" imgH="609600" progId="Equation.DSMT4">
                  <p:embed/>
                </p:oleObj>
              </mc:Choice>
              <mc:Fallback>
                <p:oleObj name="Equation" r:id="rId5" imgW="1765300" imgH="6096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23533" y="1864378"/>
                        <a:ext cx="2398712" cy="82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824202" y="3566820"/>
          <a:ext cx="1571625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55700" imgH="254000" progId="Equation.DSMT4">
                  <p:embed/>
                </p:oleObj>
              </mc:Choice>
              <mc:Fallback>
                <p:oleObj name="Equation" r:id="rId7" imgW="1155700" imgH="2540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24202" y="3566820"/>
                        <a:ext cx="1571625" cy="344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4012463"/>
            <a:ext cx="8229600" cy="2386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Comic Sans MS" panose="030F0702030302020204" pitchFamily="66" charset="0"/>
                <a:cs typeface="CMU Bright Roman"/>
              </a:rPr>
              <a:t>Gradients will vanish if </a:t>
            </a:r>
            <a:r>
              <a:rPr lang="en-US" sz="2000" i="1" dirty="0">
                <a:latin typeface="Comic Sans MS" panose="030F0702030302020204" pitchFamily="66" charset="0"/>
                <a:cs typeface="CMU Bright Roman"/>
              </a:rPr>
              <a:t>f</a:t>
            </a:r>
            <a:r>
              <a:rPr lang="en-US" sz="2000" dirty="0">
                <a:latin typeface="Comic Sans MS" panose="030F0702030302020204" pitchFamily="66" charset="0"/>
                <a:cs typeface="CMU Bright Roman"/>
              </a:rPr>
              <a:t> is close to 0. Using a large positive bias ensures that </a:t>
            </a:r>
            <a:r>
              <a:rPr lang="en-US" sz="2000" i="1" dirty="0">
                <a:latin typeface="Comic Sans MS" panose="030F0702030302020204" pitchFamily="66" charset="0"/>
                <a:cs typeface="CMU Bright Roman"/>
              </a:rPr>
              <a:t>f</a:t>
            </a:r>
            <a:r>
              <a:rPr lang="en-US" sz="2000" dirty="0">
                <a:latin typeface="Comic Sans MS" panose="030F0702030302020204" pitchFamily="66" charset="0"/>
                <a:cs typeface="CMU Bright Roman"/>
              </a:rPr>
              <a:t> has values close to 1, especially when training begins</a:t>
            </a:r>
          </a:p>
          <a:p>
            <a:r>
              <a:rPr lang="en-US" sz="2000" dirty="0">
                <a:latin typeface="Comic Sans MS" panose="030F0702030302020204" pitchFamily="66" charset="0"/>
                <a:cs typeface="CMU Bright Roman"/>
              </a:rPr>
              <a:t>Helps learn long-range dependencies</a:t>
            </a:r>
          </a:p>
          <a:p>
            <a:r>
              <a:rPr lang="en-US" sz="2000" dirty="0">
                <a:latin typeface="Comic Sans MS" panose="030F0702030302020204" pitchFamily="66" charset="0"/>
                <a:cs typeface="CMU Bright Roman"/>
              </a:rPr>
              <a:t>Originally stated in </a:t>
            </a:r>
            <a:r>
              <a:rPr lang="en-US" sz="2000" dirty="0">
                <a:latin typeface="Comic Sans MS" panose="030F0702030302020204" pitchFamily="66" charset="0"/>
                <a:cs typeface="CMU Bright Roman"/>
                <a:hlinkClick r:id="rId9"/>
              </a:rPr>
              <a:t>Learning to forget: Continual prediction with LSTM, Gers</a:t>
            </a:r>
            <a:r>
              <a:rPr lang="en-US" sz="2000" i="1" dirty="0">
                <a:latin typeface="Comic Sans MS" panose="030F0702030302020204" pitchFamily="66" charset="0"/>
                <a:cs typeface="CMU Bright Roman"/>
                <a:hlinkClick r:id="rId9"/>
              </a:rPr>
              <a:t> et al.</a:t>
            </a:r>
            <a:r>
              <a:rPr lang="en-US" sz="2000" dirty="0">
                <a:latin typeface="Comic Sans MS" panose="030F0702030302020204" pitchFamily="66" charset="0"/>
                <a:cs typeface="CMU Bright Roman"/>
                <a:hlinkClick r:id="rId9"/>
              </a:rPr>
              <a:t>, 2000</a:t>
            </a:r>
            <a:r>
              <a:rPr lang="en-US" sz="2000" dirty="0">
                <a:latin typeface="Comic Sans MS" panose="030F0702030302020204" pitchFamily="66" charset="0"/>
                <a:cs typeface="CMU Bright Roman"/>
              </a:rPr>
              <a:t>, but forgotten over time</a:t>
            </a:r>
          </a:p>
        </p:txBody>
      </p:sp>
    </p:spTree>
    <p:extLst>
      <p:ext uri="{BB962C8B-B14F-4D97-AF65-F5344CB8AC3E}">
        <p14:creationId xmlns:p14="http://schemas.microsoft.com/office/powerpoint/2010/main" val="241323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omic Sans MS" panose="030F0702030302020204" pitchFamily="66" charset="0"/>
                <a:cs typeface="CMU Bright SemiBold"/>
              </a:rPr>
              <a:t>Summary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65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LSTMs can be modified with Peephole Connections, Full Gate Recurrence, etc. based on the specific task at hand</a:t>
            </a:r>
          </a:p>
          <a:p>
            <a:endParaRPr lang="en-US" sz="2400" dirty="0">
              <a:latin typeface="Comic Sans MS" panose="030F0702030302020204" pitchFamily="66" charset="0"/>
              <a:cs typeface="CMU Bright Roman"/>
            </a:endParaRPr>
          </a:p>
          <a:p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Architectures like the GRU have fewer parameters than the LSTM and might perform better</a:t>
            </a:r>
          </a:p>
          <a:p>
            <a:endParaRPr lang="en-US" sz="2400" dirty="0">
              <a:latin typeface="Comic Sans MS" panose="030F0702030302020204" pitchFamily="66" charset="0"/>
              <a:cs typeface="CMU Bright Roman"/>
            </a:endParaRPr>
          </a:p>
          <a:p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An LSTM with large positive forget gate bias works best!</a:t>
            </a:r>
          </a:p>
          <a:p>
            <a:endParaRPr lang="en-US" sz="2400" dirty="0">
              <a:latin typeface="Comic Sans MS" panose="030F0702030302020204" pitchFamily="66" charset="0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639837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9B9E5E-E3CD-4839-A1CF-0FA4B32432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955" y="643466"/>
            <a:ext cx="742808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545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C57AF3-F6CD-4B6E-8429-03615BD3EB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600" y="658432"/>
            <a:ext cx="8178799" cy="554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533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AF5FA-B02C-4B66-901A-286C0B40A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6C88D2-FE9B-4851-9B78-574FFD07A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698" y="500744"/>
            <a:ext cx="7911615" cy="5625420"/>
          </a:xfrm>
        </p:spPr>
      </p:pic>
    </p:spTree>
    <p:extLst>
      <p:ext uri="{BB962C8B-B14F-4D97-AF65-F5344CB8AC3E}">
        <p14:creationId xmlns:p14="http://schemas.microsoft.com/office/powerpoint/2010/main" val="9621680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F9086-439B-4541-AF70-49C66EBF1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C48D1D-4132-4071-BAC5-CBE15F821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74638"/>
            <a:ext cx="7119937" cy="5750718"/>
          </a:xfrm>
        </p:spPr>
      </p:pic>
    </p:spTree>
    <p:extLst>
      <p:ext uri="{BB962C8B-B14F-4D97-AF65-F5344CB8AC3E}">
        <p14:creationId xmlns:p14="http://schemas.microsoft.com/office/powerpoint/2010/main" val="2890730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omic Sans MS" panose="030F0702030302020204" pitchFamily="66" charset="0"/>
                <a:cs typeface="CMU Bright SemiBold"/>
              </a:rPr>
              <a:t>The Vanilla RNN Forward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4505814"/>
              </p:ext>
            </p:extLst>
          </p:nvPr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2400" imgH="241300" progId="Equation.DSMT4">
                  <p:embed/>
                </p:oleObj>
              </mc:Choice>
              <mc:Fallback>
                <p:oleObj name="Equation" r:id="rId2" imgW="1524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747440"/>
              </p:ext>
            </p:extLst>
          </p:nvPr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2400" imgH="241300" progId="Equation.DSMT4">
                  <p:embed/>
                </p:oleObj>
              </mc:Choice>
              <mc:Fallback>
                <p:oleObj name="Equation" r:id="rId4" imgW="1524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3" name="Group 52"/>
          <p:cNvGrpSpPr/>
          <p:nvPr/>
        </p:nvGrpSpPr>
        <p:grpSpPr>
          <a:xfrm>
            <a:off x="760464" y="1541124"/>
            <a:ext cx="1023307" cy="4484056"/>
            <a:chOff x="760464" y="1306873"/>
            <a:chExt cx="1023307" cy="4484056"/>
          </a:xfrm>
        </p:grpSpPr>
        <p:grpSp>
          <p:nvGrpSpPr>
            <p:cNvPr id="5" name="Group 4"/>
            <p:cNvGrpSpPr/>
            <p:nvPr/>
          </p:nvGrpSpPr>
          <p:grpSpPr>
            <a:xfrm rot="16200000">
              <a:off x="442" y="4007599"/>
              <a:ext cx="2543352" cy="1023307"/>
              <a:chOff x="3280722" y="2449058"/>
              <a:chExt cx="2543352" cy="1023307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endParaRPr>
              </a:p>
            </p:txBody>
          </p:sp>
          <p:sp>
            <p:nvSpPr>
              <p:cNvPr id="34" name="Freeform 33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Arrow Connector 61"/>
              <p:cNvCxnSpPr>
                <a:stCxn id="33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>
                <a:endCxn id="33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>
                <a:endCxn id="33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/>
              <p:cNvSpPr txBox="1"/>
              <p:nvPr/>
            </p:nvSpPr>
            <p:spPr>
              <a:xfrm rot="5400000">
                <a:off x="5468688" y="2805169"/>
                <a:ext cx="37221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omic Sans MS" panose="030F0702030302020204" pitchFamily="66" charset="0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omic Sans MS" panose="030F0702030302020204" pitchFamily="66" charset="0"/>
                    <a:cs typeface="CMU Bright Roman"/>
                  </a:rPr>
                  <a:t>1</a:t>
                </a: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Comic Sans MS" panose="030F0702030302020204" pitchFamily="66" charset="0"/>
                    <a:cs typeface="CMU Bright Roman"/>
                  </a:rPr>
                  <a:t> </a:t>
                </a:r>
                <a:r>
                  <a:rPr lang="en-US" sz="1600" dirty="0">
                    <a:latin typeface="Comic Sans MS" panose="030F0702030302020204" pitchFamily="66" charset="0"/>
                    <a:cs typeface="CMU Bright Roman"/>
                  </a:rPr>
                  <a:t>x</a:t>
                </a:r>
                <a:r>
                  <a:rPr lang="en-US" sz="1600" i="1" baseline="-25000" dirty="0">
                    <a:latin typeface="Comic Sans MS" panose="030F0702030302020204" pitchFamily="66" charset="0"/>
                    <a:cs typeface="CMU Bright Roman"/>
                  </a:rPr>
                  <a:t>1  </a:t>
                </a:r>
                <a:r>
                  <a:rPr lang="en-US" sz="1600" i="1" dirty="0">
                    <a:latin typeface="Comic Sans MS" panose="030F0702030302020204" pitchFamily="66" charset="0"/>
                    <a:cs typeface="CMU Bright Roman"/>
                  </a:rPr>
                  <a:t>   h</a:t>
                </a:r>
                <a:r>
                  <a:rPr lang="en-US" sz="1600" i="1" baseline="-25000" dirty="0">
                    <a:latin typeface="Comic Sans MS" panose="030F0702030302020204" pitchFamily="66" charset="0"/>
                    <a:cs typeface="CMU Bright Roman"/>
                  </a:rPr>
                  <a:t>0</a:t>
                </a:r>
              </a:p>
              <a:p>
                <a:pPr algn="just"/>
                <a:endParaRPr lang="en-US" sz="1600" i="1" baseline="-25000" dirty="0">
                  <a:latin typeface="Comic Sans MS" panose="030F0702030302020204" pitchFamily="66" charset="0"/>
                  <a:cs typeface="CMU Bright Roman"/>
                </a:endParaRPr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endParaRPr>
            </a:p>
          </p:txBody>
        </p:sp>
        <p:cxnSp>
          <p:nvCxnSpPr>
            <p:cNvPr id="31" name="Straight Arrow Connector 30"/>
            <p:cNvCxnSpPr>
              <a:stCxn id="164" idx="0"/>
              <a:endCxn id="30" idx="2"/>
            </p:cNvCxnSpPr>
            <p:nvPr/>
          </p:nvCxnSpPr>
          <p:spPr>
            <a:xfrm flipV="1">
              <a:off x="1285853" y="2943060"/>
              <a:ext cx="3390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rPr>
                <a:t>1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109590" y="1978815"/>
              <a:ext cx="3609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omic Sans MS" panose="030F0702030302020204" pitchFamily="66" charset="0"/>
                  <a:cs typeface="CMU Bright Roman"/>
                </a:rPr>
                <a:t>y</a:t>
              </a:r>
              <a:r>
                <a:rPr lang="en-US" sz="1600" i="1" baseline="-25000" dirty="0">
                  <a:latin typeface="Comic Sans MS" panose="030F0702030302020204" pitchFamily="66" charset="0"/>
                  <a:cs typeface="CMU Bright Roman"/>
                </a:rPr>
                <a:t>1</a:t>
              </a:r>
            </a:p>
          </p:txBody>
        </p:sp>
        <p:cxnSp>
          <p:nvCxnSpPr>
            <p:cNvPr id="51" name="Straight Arrow Connector 50"/>
            <p:cNvCxnSpPr>
              <a:stCxn id="50" idx="0"/>
              <a:endCxn id="49" idx="2"/>
            </p:cNvCxnSpPr>
            <p:nvPr/>
          </p:nvCxnSpPr>
          <p:spPr>
            <a:xfrm flipH="1" flipV="1">
              <a:off x="1285853" y="1764470"/>
              <a:ext cx="4235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30" idx="0"/>
              <a:endCxn id="50" idx="2"/>
            </p:cNvCxnSpPr>
            <p:nvPr/>
          </p:nvCxnSpPr>
          <p:spPr>
            <a:xfrm flipV="1">
              <a:off x="1289243" y="2317369"/>
              <a:ext cx="845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2133502" y="1541125"/>
            <a:ext cx="1023307" cy="4484056"/>
            <a:chOff x="760464" y="1306873"/>
            <a:chExt cx="1023307" cy="4484056"/>
          </a:xfrm>
        </p:grpSpPr>
        <p:grpSp>
          <p:nvGrpSpPr>
            <p:cNvPr id="83" name="Group 82"/>
            <p:cNvGrpSpPr/>
            <p:nvPr/>
          </p:nvGrpSpPr>
          <p:grpSpPr>
            <a:xfrm rot="16200000">
              <a:off x="442" y="4007599"/>
              <a:ext cx="2543352" cy="1023307"/>
              <a:chOff x="3280722" y="2449058"/>
              <a:chExt cx="2543352" cy="1023307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endParaRPr>
              </a:p>
            </p:txBody>
          </p:sp>
          <p:sp>
            <p:nvSpPr>
              <p:cNvPr id="92" name="Freeform 91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3" name="Straight Arrow Connector 92"/>
              <p:cNvCxnSpPr>
                <a:stCxn id="91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>
                <a:endCxn id="91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>
                <a:endCxn id="91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TextBox 95"/>
              <p:cNvSpPr txBox="1"/>
              <p:nvPr/>
            </p:nvSpPr>
            <p:spPr>
              <a:xfrm rot="5400000">
                <a:off x="5461474" y="2805169"/>
                <a:ext cx="38664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omic Sans MS" panose="030F0702030302020204" pitchFamily="66" charset="0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omic Sans MS" panose="030F0702030302020204" pitchFamily="66" charset="0"/>
                    <a:cs typeface="CMU Bright Roman"/>
                  </a:rPr>
                  <a:t>2</a:t>
                </a: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Comic Sans MS" panose="030F0702030302020204" pitchFamily="66" charset="0"/>
                    <a:cs typeface="CMU Bright Roman"/>
                  </a:rPr>
                  <a:t> </a:t>
                </a:r>
                <a:r>
                  <a:rPr lang="en-US" sz="1600" dirty="0">
                    <a:latin typeface="Comic Sans MS" panose="030F0702030302020204" pitchFamily="66" charset="0"/>
                    <a:cs typeface="CMU Bright Roman"/>
                  </a:rPr>
                  <a:t>x</a:t>
                </a:r>
                <a:r>
                  <a:rPr lang="en-US" sz="1600" i="1" baseline="-25000" dirty="0">
                    <a:latin typeface="Comic Sans MS" panose="030F0702030302020204" pitchFamily="66" charset="0"/>
                    <a:cs typeface="CMU Bright Roman"/>
                  </a:rPr>
                  <a:t>2</a:t>
                </a:r>
                <a:r>
                  <a:rPr lang="en-US" sz="1600" i="1" dirty="0">
                    <a:latin typeface="Comic Sans MS" panose="030F0702030302020204" pitchFamily="66" charset="0"/>
                    <a:cs typeface="CMU Bright Roman"/>
                  </a:rPr>
                  <a:t>     h</a:t>
                </a:r>
                <a:r>
                  <a:rPr lang="en-US" sz="1600" i="1" baseline="-25000" dirty="0">
                    <a:latin typeface="Comic Sans MS" panose="030F0702030302020204" pitchFamily="66" charset="0"/>
                    <a:cs typeface="CMU Bright Roman"/>
                  </a:rPr>
                  <a:t>1</a:t>
                </a:r>
              </a:p>
              <a:p>
                <a:pPr algn="just"/>
                <a:endParaRPr lang="en-US" sz="1600" i="1" baseline="-25000" dirty="0">
                  <a:latin typeface="Comic Sans MS" panose="030F0702030302020204" pitchFamily="66" charset="0"/>
                  <a:cs typeface="CMU Bright Roman"/>
                </a:endParaRPr>
              </a:p>
            </p:txBody>
          </p:sp>
        </p:grpSp>
        <p:sp>
          <p:nvSpPr>
            <p:cNvPr id="84" name="Rectangle 83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endParaRPr>
            </a:p>
          </p:txBody>
        </p:sp>
        <p:cxnSp>
          <p:nvCxnSpPr>
            <p:cNvPr id="85" name="Straight Arrow Connector 84"/>
            <p:cNvCxnSpPr>
              <a:stCxn id="96" idx="0"/>
              <a:endCxn id="84" idx="2"/>
            </p:cNvCxnSpPr>
            <p:nvPr/>
          </p:nvCxnSpPr>
          <p:spPr>
            <a:xfrm flipV="1">
              <a:off x="1285853" y="2943060"/>
              <a:ext cx="3390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rPr>
                <a:t>2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02376" y="1978815"/>
              <a:ext cx="3754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omic Sans MS" panose="030F0702030302020204" pitchFamily="66" charset="0"/>
                  <a:cs typeface="CMU Bright Roman"/>
                </a:rPr>
                <a:t>y</a:t>
              </a:r>
              <a:r>
                <a:rPr lang="en-US" sz="1600" i="1" baseline="-25000" dirty="0">
                  <a:latin typeface="Comic Sans MS" panose="030F0702030302020204" pitchFamily="66" charset="0"/>
                  <a:cs typeface="CMU Bright Roman"/>
                </a:rPr>
                <a:t>2</a:t>
              </a:r>
            </a:p>
          </p:txBody>
        </p:sp>
        <p:cxnSp>
          <p:nvCxnSpPr>
            <p:cNvPr id="88" name="Straight Arrow Connector 87"/>
            <p:cNvCxnSpPr>
              <a:stCxn id="87" idx="0"/>
              <a:endCxn id="86" idx="2"/>
            </p:cNvCxnSpPr>
            <p:nvPr/>
          </p:nvCxnSpPr>
          <p:spPr>
            <a:xfrm flipH="1" flipV="1">
              <a:off x="1285853" y="1764470"/>
              <a:ext cx="4235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84" idx="0"/>
              <a:endCxn id="87" idx="2"/>
            </p:cNvCxnSpPr>
            <p:nvPr/>
          </p:nvCxnSpPr>
          <p:spPr>
            <a:xfrm flipV="1">
              <a:off x="1289243" y="2317369"/>
              <a:ext cx="845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3468037" y="1546721"/>
            <a:ext cx="1023307" cy="4484055"/>
            <a:chOff x="760464" y="1306873"/>
            <a:chExt cx="1023307" cy="4484055"/>
          </a:xfrm>
        </p:grpSpPr>
        <p:grpSp>
          <p:nvGrpSpPr>
            <p:cNvPr id="99" name="Group 98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endParaRPr>
              </a:p>
            </p:txBody>
          </p:sp>
          <p:sp>
            <p:nvSpPr>
              <p:cNvPr id="108" name="Freeform 107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9" name="Straight Arrow Connector 108"/>
              <p:cNvCxnSpPr>
                <a:stCxn id="107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>
                <a:endCxn id="107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endCxn id="107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TextBox 111"/>
              <p:cNvSpPr txBox="1"/>
              <p:nvPr/>
            </p:nvSpPr>
            <p:spPr>
              <a:xfrm rot="5400000">
                <a:off x="5461473" y="2805170"/>
                <a:ext cx="38664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omic Sans MS" panose="030F0702030302020204" pitchFamily="66" charset="0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omic Sans MS" panose="030F0702030302020204" pitchFamily="66" charset="0"/>
                    <a:cs typeface="CMU Bright Roman"/>
                  </a:rPr>
                  <a:t>3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Comic Sans MS" panose="030F0702030302020204" pitchFamily="66" charset="0"/>
                    <a:cs typeface="CMU Bright Roman"/>
                  </a:rPr>
                  <a:t> </a:t>
                </a:r>
                <a:r>
                  <a:rPr lang="en-US" sz="1600" dirty="0">
                    <a:latin typeface="Comic Sans MS" panose="030F0702030302020204" pitchFamily="66" charset="0"/>
                    <a:cs typeface="CMU Bright Roman"/>
                  </a:rPr>
                  <a:t>x</a:t>
                </a:r>
                <a:r>
                  <a:rPr lang="en-US" sz="1600" i="1" baseline="-25000" dirty="0">
                    <a:latin typeface="Comic Sans MS" panose="030F0702030302020204" pitchFamily="66" charset="0"/>
                    <a:cs typeface="CMU Bright Roman"/>
                  </a:rPr>
                  <a:t>3</a:t>
                </a:r>
                <a:r>
                  <a:rPr lang="en-US" sz="1600" i="1" dirty="0">
                    <a:latin typeface="Comic Sans MS" panose="030F0702030302020204" pitchFamily="66" charset="0"/>
                    <a:cs typeface="CMU Bright Roman"/>
                  </a:rPr>
                  <a:t>     h</a:t>
                </a:r>
                <a:r>
                  <a:rPr lang="en-US" sz="1600" i="1" baseline="-25000" dirty="0">
                    <a:latin typeface="Comic Sans MS" panose="030F0702030302020204" pitchFamily="66" charset="0"/>
                    <a:cs typeface="CMU Bright Roman"/>
                  </a:rPr>
                  <a:t>2</a:t>
                </a:r>
              </a:p>
              <a:p>
                <a:pPr algn="just"/>
                <a:endParaRPr lang="en-US" sz="1600" i="1" baseline="-25000" dirty="0">
                  <a:latin typeface="Comic Sans MS" panose="030F0702030302020204" pitchFamily="66" charset="0"/>
                  <a:cs typeface="CMU Bright Roman"/>
                </a:endParaRPr>
              </a:p>
            </p:txBody>
          </p:sp>
        </p:grpSp>
        <p:sp>
          <p:nvSpPr>
            <p:cNvPr id="100" name="Rectangle 99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endParaRPr>
            </a:p>
          </p:txBody>
        </p:sp>
        <p:cxnSp>
          <p:nvCxnSpPr>
            <p:cNvPr id="101" name="Straight Arrow Connector 100"/>
            <p:cNvCxnSpPr>
              <a:stCxn id="112" idx="0"/>
              <a:endCxn id="100" idx="2"/>
            </p:cNvCxnSpPr>
            <p:nvPr/>
          </p:nvCxnSpPr>
          <p:spPr>
            <a:xfrm flipV="1">
              <a:off x="1285854" y="2943060"/>
              <a:ext cx="3389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Rectangle 101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rPr>
                <a:t>3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102376" y="1978815"/>
              <a:ext cx="3754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omic Sans MS" panose="030F0702030302020204" pitchFamily="66" charset="0"/>
                  <a:cs typeface="CMU Bright Roman"/>
                </a:rPr>
                <a:t>y</a:t>
              </a:r>
              <a:r>
                <a:rPr lang="en-US" sz="1600" i="1" baseline="-25000" dirty="0">
                  <a:latin typeface="Comic Sans MS" panose="030F0702030302020204" pitchFamily="66" charset="0"/>
                  <a:cs typeface="CMU Bright Roman"/>
                </a:rPr>
                <a:t>3</a:t>
              </a:r>
            </a:p>
          </p:txBody>
        </p:sp>
        <p:cxnSp>
          <p:nvCxnSpPr>
            <p:cNvPr id="104" name="Straight Arrow Connector 103"/>
            <p:cNvCxnSpPr>
              <a:stCxn id="103" idx="0"/>
              <a:endCxn id="102" idx="2"/>
            </p:cNvCxnSpPr>
            <p:nvPr/>
          </p:nvCxnSpPr>
          <p:spPr>
            <a:xfrm flipH="1" flipV="1">
              <a:off x="1285853" y="1764470"/>
              <a:ext cx="4235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100" idx="0"/>
              <a:endCxn id="103" idx="2"/>
            </p:cNvCxnSpPr>
            <p:nvPr/>
          </p:nvCxnSpPr>
          <p:spPr>
            <a:xfrm flipV="1">
              <a:off x="1289243" y="2317369"/>
              <a:ext cx="845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Freeform 116"/>
          <p:cNvSpPr/>
          <p:nvPr/>
        </p:nvSpPr>
        <p:spPr>
          <a:xfrm>
            <a:off x="1430243" y="3476752"/>
            <a:ext cx="1430243" cy="2670005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reeform 121"/>
          <p:cNvSpPr/>
          <p:nvPr/>
        </p:nvSpPr>
        <p:spPr>
          <a:xfrm>
            <a:off x="2800144" y="3469806"/>
            <a:ext cx="1430243" cy="2670005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3" name="Object 1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1025899"/>
              </p:ext>
            </p:extLst>
          </p:nvPr>
        </p:nvGraphicFramePr>
        <p:xfrm>
          <a:off x="5262563" y="2462213"/>
          <a:ext cx="2822575" cy="231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828800" imgH="1498600" progId="Equation.DSMT4">
                  <p:embed/>
                </p:oleObj>
              </mc:Choice>
              <mc:Fallback>
                <p:oleObj name="Equation" r:id="rId5" imgW="1828800" imgH="149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62563" y="2462213"/>
                        <a:ext cx="2822575" cy="231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238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12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omic Sans MS" panose="030F0702030302020204" pitchFamily="66" charset="0"/>
                <a:cs typeface="CMU Bright SemiBold"/>
              </a:rPr>
              <a:t>LSTM – Forward/Backward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70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208701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Go To: </a:t>
            </a:r>
            <a:r>
              <a:rPr lang="en-US" sz="2400" dirty="0">
                <a:latin typeface="Comic Sans MS" panose="030F0702030302020204" pitchFamily="66" charset="0"/>
                <a:cs typeface="CMU Bright Roman"/>
                <a:hlinkClick r:id="rId2"/>
              </a:rPr>
              <a:t>Illustrated LSTM Forward and Backward Pass</a:t>
            </a:r>
            <a:endParaRPr lang="en-US" sz="2400" dirty="0">
              <a:latin typeface="Comic Sans MS" panose="030F0702030302020204" pitchFamily="66" charset="0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7192285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latin typeface="Comic Sans MS" panose="030F0702030302020204" pitchFamily="66" charset="0"/>
                <a:cs typeface="CMU Bright SemiBold"/>
              </a:rPr>
              <a:t>Other Useful Resources / References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71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>
                <a:latin typeface="Comic Sans MS" panose="030F0702030302020204" pitchFamily="66" charset="0"/>
                <a:cs typeface="CMU Bright Roman"/>
                <a:hlinkClick r:id="rId2"/>
              </a:rPr>
              <a:t>http://cs231n.stanford.edu/slides/winter1516_lecture10.pdf</a:t>
            </a:r>
            <a:r>
              <a:rPr lang="en-US" sz="1800" dirty="0">
                <a:latin typeface="Comic Sans MS" panose="030F0702030302020204" pitchFamily="66" charset="0"/>
                <a:cs typeface="CMU Bright Roman"/>
              </a:rPr>
              <a:t> </a:t>
            </a:r>
          </a:p>
          <a:p>
            <a:r>
              <a:rPr lang="en-US" sz="1800" dirty="0">
                <a:latin typeface="Comic Sans MS" panose="030F0702030302020204" pitchFamily="66" charset="0"/>
                <a:cs typeface="CMU Bright Roman"/>
                <a:hlinkClick r:id="rId3"/>
              </a:rPr>
              <a:t>http://www.cs.toronto.edu/~rgrosse/csc321/lec10.pdf</a:t>
            </a:r>
            <a:r>
              <a:rPr lang="en-US" sz="1800" dirty="0">
                <a:latin typeface="Comic Sans MS" panose="030F0702030302020204" pitchFamily="66" charset="0"/>
                <a:cs typeface="CMU Bright Roman"/>
              </a:rPr>
              <a:t> </a:t>
            </a:r>
          </a:p>
          <a:p>
            <a:endParaRPr lang="en-US" sz="1800" dirty="0">
              <a:latin typeface="Comic Sans MS" panose="030F0702030302020204" pitchFamily="66" charset="0"/>
              <a:cs typeface="CMU Bright Roman"/>
            </a:endParaRPr>
          </a:p>
          <a:p>
            <a:r>
              <a:rPr lang="en-US" sz="1800" dirty="0">
                <a:latin typeface="Comic Sans MS" panose="030F0702030302020204" pitchFamily="66" charset="0"/>
                <a:cs typeface="CMU Bright Roman"/>
              </a:rPr>
              <a:t>R. </a:t>
            </a:r>
            <a:r>
              <a:rPr lang="en-US" sz="1800" dirty="0" err="1">
                <a:latin typeface="Comic Sans MS" panose="030F0702030302020204" pitchFamily="66" charset="0"/>
                <a:cs typeface="CMU Bright Roman"/>
              </a:rPr>
              <a:t>Pascanu</a:t>
            </a:r>
            <a:r>
              <a:rPr lang="en-US" sz="1800" dirty="0">
                <a:latin typeface="Comic Sans MS" panose="030F0702030302020204" pitchFamily="66" charset="0"/>
                <a:cs typeface="CMU Bright Roman"/>
              </a:rPr>
              <a:t>, T. </a:t>
            </a:r>
            <a:r>
              <a:rPr lang="en-US" sz="1800" dirty="0" err="1">
                <a:latin typeface="Comic Sans MS" panose="030F0702030302020204" pitchFamily="66" charset="0"/>
                <a:cs typeface="CMU Bright Roman"/>
              </a:rPr>
              <a:t>Mikolov</a:t>
            </a:r>
            <a:r>
              <a:rPr lang="en-US" sz="1800" dirty="0">
                <a:latin typeface="Comic Sans MS" panose="030F0702030302020204" pitchFamily="66" charset="0"/>
                <a:cs typeface="CMU Bright Roman"/>
              </a:rPr>
              <a:t>, and Y. </a:t>
            </a:r>
            <a:r>
              <a:rPr lang="en-US" sz="1800" dirty="0" err="1">
                <a:latin typeface="Comic Sans MS" panose="030F0702030302020204" pitchFamily="66" charset="0"/>
                <a:cs typeface="CMU Bright Roman"/>
              </a:rPr>
              <a:t>Bengio</a:t>
            </a:r>
            <a:r>
              <a:rPr lang="en-US" sz="1800" dirty="0">
                <a:latin typeface="Comic Sans MS" panose="030F0702030302020204" pitchFamily="66" charset="0"/>
                <a:cs typeface="CMU Bright Roman"/>
              </a:rPr>
              <a:t>, </a:t>
            </a:r>
            <a:r>
              <a:rPr lang="en-US" sz="1800" dirty="0">
                <a:latin typeface="Comic Sans MS" panose="030F0702030302020204" pitchFamily="66" charset="0"/>
                <a:cs typeface="CMU Bright Roman"/>
                <a:hlinkClick r:id="rId4"/>
              </a:rPr>
              <a:t>On the difficulty of training recurrent neural networks</a:t>
            </a:r>
            <a:r>
              <a:rPr lang="en-US" sz="1800" dirty="0">
                <a:latin typeface="Comic Sans MS" panose="030F0702030302020204" pitchFamily="66" charset="0"/>
                <a:cs typeface="CMU Bright Roman"/>
              </a:rPr>
              <a:t>, ICML 2013</a:t>
            </a:r>
          </a:p>
          <a:p>
            <a:r>
              <a:rPr lang="en-US" sz="1800" dirty="0">
                <a:latin typeface="Comic Sans MS" panose="030F0702030302020204" pitchFamily="66" charset="0"/>
                <a:cs typeface="CMU Bright Roman"/>
              </a:rPr>
              <a:t>S. </a:t>
            </a:r>
            <a:r>
              <a:rPr lang="en-US" sz="1800" dirty="0" err="1">
                <a:latin typeface="Comic Sans MS" panose="030F0702030302020204" pitchFamily="66" charset="0"/>
                <a:cs typeface="CMU Bright Roman"/>
              </a:rPr>
              <a:t>Hochreiter</a:t>
            </a:r>
            <a:r>
              <a:rPr lang="en-US" sz="1800" dirty="0">
                <a:latin typeface="Comic Sans MS" panose="030F0702030302020204" pitchFamily="66" charset="0"/>
                <a:cs typeface="CMU Bright Roman"/>
              </a:rPr>
              <a:t>, and J. </a:t>
            </a:r>
            <a:r>
              <a:rPr lang="en-US" sz="1800" dirty="0" err="1">
                <a:latin typeface="Comic Sans MS" panose="030F0702030302020204" pitchFamily="66" charset="0"/>
                <a:cs typeface="CMU Bright Roman"/>
              </a:rPr>
              <a:t>Schmidhuber</a:t>
            </a:r>
            <a:r>
              <a:rPr lang="en-US" sz="1800" dirty="0">
                <a:latin typeface="Comic Sans MS" panose="030F0702030302020204" pitchFamily="66" charset="0"/>
                <a:cs typeface="CMU Bright Roman"/>
              </a:rPr>
              <a:t>, </a:t>
            </a:r>
            <a:r>
              <a:rPr lang="en-US" sz="1800" dirty="0">
                <a:latin typeface="Comic Sans MS" panose="030F0702030302020204" pitchFamily="66" charset="0"/>
                <a:cs typeface="CMU Bright Roman"/>
                <a:hlinkClick r:id="rId5"/>
              </a:rPr>
              <a:t>Long short-term memory</a:t>
            </a:r>
            <a:r>
              <a:rPr lang="en-US" sz="1800" dirty="0">
                <a:latin typeface="Comic Sans MS" panose="030F0702030302020204" pitchFamily="66" charset="0"/>
                <a:cs typeface="CMU Bright Roman"/>
              </a:rPr>
              <a:t>, Neural computation, 1997 9(8), pp.1735-1780</a:t>
            </a:r>
          </a:p>
          <a:p>
            <a:r>
              <a:rPr lang="en-US" sz="1800" dirty="0">
                <a:latin typeface="Comic Sans MS" panose="030F0702030302020204" pitchFamily="66" charset="0"/>
                <a:cs typeface="CMU Bright Roman"/>
              </a:rPr>
              <a:t>F.A. </a:t>
            </a:r>
            <a:r>
              <a:rPr lang="en-US" sz="1800" dirty="0" err="1">
                <a:latin typeface="Comic Sans MS" panose="030F0702030302020204" pitchFamily="66" charset="0"/>
                <a:cs typeface="CMU Bright Roman"/>
              </a:rPr>
              <a:t>Gers</a:t>
            </a:r>
            <a:r>
              <a:rPr lang="en-US" sz="1800" dirty="0">
                <a:latin typeface="Comic Sans MS" panose="030F0702030302020204" pitchFamily="66" charset="0"/>
                <a:cs typeface="CMU Bright Roman"/>
              </a:rPr>
              <a:t>, and J. </a:t>
            </a:r>
            <a:r>
              <a:rPr lang="en-US" sz="1800" dirty="0" err="1">
                <a:latin typeface="Comic Sans MS" panose="030F0702030302020204" pitchFamily="66" charset="0"/>
                <a:cs typeface="CMU Bright Roman"/>
              </a:rPr>
              <a:t>Schmidhuber</a:t>
            </a:r>
            <a:r>
              <a:rPr lang="en-US" sz="1800" dirty="0">
                <a:latin typeface="Comic Sans MS" panose="030F0702030302020204" pitchFamily="66" charset="0"/>
                <a:cs typeface="CMU Bright Roman"/>
              </a:rPr>
              <a:t>, </a:t>
            </a:r>
            <a:r>
              <a:rPr lang="en-US" sz="1800" dirty="0">
                <a:latin typeface="Comic Sans MS" panose="030F0702030302020204" pitchFamily="66" charset="0"/>
                <a:cs typeface="CMU Bright Roman"/>
                <a:hlinkClick r:id="rId6" action="ppaction://hlinkfile"/>
              </a:rPr>
              <a:t>Recurrent nets that time and count</a:t>
            </a:r>
            <a:r>
              <a:rPr lang="en-US" sz="1800" dirty="0">
                <a:latin typeface="Comic Sans MS" panose="030F0702030302020204" pitchFamily="66" charset="0"/>
                <a:cs typeface="CMU Bright Roman"/>
              </a:rPr>
              <a:t>, IJCNN 2000</a:t>
            </a:r>
          </a:p>
          <a:p>
            <a:r>
              <a:rPr lang="en-US" sz="1800" dirty="0">
                <a:latin typeface="Comic Sans MS" panose="030F0702030302020204" pitchFamily="66" charset="0"/>
                <a:cs typeface="CMU Bright Roman"/>
              </a:rPr>
              <a:t>K. </a:t>
            </a:r>
            <a:r>
              <a:rPr lang="en-US" sz="1800" dirty="0" err="1">
                <a:latin typeface="Comic Sans MS" panose="030F0702030302020204" pitchFamily="66" charset="0"/>
                <a:cs typeface="CMU Bright Roman"/>
              </a:rPr>
              <a:t>Greff</a:t>
            </a:r>
            <a:r>
              <a:rPr lang="en-US" sz="1800" dirty="0">
                <a:latin typeface="Comic Sans MS" panose="030F0702030302020204" pitchFamily="66" charset="0"/>
                <a:cs typeface="CMU Bright Roman"/>
              </a:rPr>
              <a:t> , R.K. </a:t>
            </a:r>
            <a:r>
              <a:rPr lang="en-US" sz="1800" dirty="0" err="1">
                <a:latin typeface="Comic Sans MS" panose="030F0702030302020204" pitchFamily="66" charset="0"/>
                <a:cs typeface="CMU Bright Roman"/>
              </a:rPr>
              <a:t>Srivastava</a:t>
            </a:r>
            <a:r>
              <a:rPr lang="en-US" sz="1800" dirty="0">
                <a:latin typeface="Comic Sans MS" panose="030F0702030302020204" pitchFamily="66" charset="0"/>
                <a:cs typeface="CMU Bright Roman"/>
              </a:rPr>
              <a:t>, J. </a:t>
            </a:r>
            <a:r>
              <a:rPr lang="en-US" sz="1800" dirty="0" err="1">
                <a:latin typeface="Comic Sans MS" panose="030F0702030302020204" pitchFamily="66" charset="0"/>
                <a:cs typeface="CMU Bright Roman"/>
              </a:rPr>
              <a:t>Koutník</a:t>
            </a:r>
            <a:r>
              <a:rPr lang="en-US" sz="1800" dirty="0">
                <a:latin typeface="Comic Sans MS" panose="030F0702030302020204" pitchFamily="66" charset="0"/>
                <a:cs typeface="CMU Bright Roman"/>
              </a:rPr>
              <a:t>, B.R. </a:t>
            </a:r>
            <a:r>
              <a:rPr lang="en-US" sz="1800" dirty="0" err="1">
                <a:latin typeface="Comic Sans MS" panose="030F0702030302020204" pitchFamily="66" charset="0"/>
                <a:cs typeface="CMU Bright Roman"/>
              </a:rPr>
              <a:t>Steunebrink</a:t>
            </a:r>
            <a:r>
              <a:rPr lang="en-US" sz="1800" dirty="0">
                <a:latin typeface="Comic Sans MS" panose="030F0702030302020204" pitchFamily="66" charset="0"/>
                <a:cs typeface="CMU Bright Roman"/>
              </a:rPr>
              <a:t>, and J. </a:t>
            </a:r>
            <a:r>
              <a:rPr lang="en-US" sz="1800" dirty="0" err="1">
                <a:latin typeface="Comic Sans MS" panose="030F0702030302020204" pitchFamily="66" charset="0"/>
                <a:cs typeface="CMU Bright Roman"/>
              </a:rPr>
              <a:t>Schmidhuber</a:t>
            </a:r>
            <a:r>
              <a:rPr lang="en-US" sz="1800" dirty="0">
                <a:latin typeface="Comic Sans MS" panose="030F0702030302020204" pitchFamily="66" charset="0"/>
                <a:cs typeface="CMU Bright Roman"/>
              </a:rPr>
              <a:t>, </a:t>
            </a:r>
            <a:r>
              <a:rPr lang="en-US" sz="1800" dirty="0">
                <a:latin typeface="Comic Sans MS" panose="030F0702030302020204" pitchFamily="66" charset="0"/>
                <a:cs typeface="CMU Bright Roman"/>
                <a:hlinkClick r:id="rId7"/>
              </a:rPr>
              <a:t>LSTM: A search space odyssey</a:t>
            </a:r>
            <a:r>
              <a:rPr lang="en-US" sz="1800" dirty="0">
                <a:latin typeface="Comic Sans MS" panose="030F0702030302020204" pitchFamily="66" charset="0"/>
                <a:cs typeface="CMU Bright Roman"/>
              </a:rPr>
              <a:t>, IEEE transactions on neural networks and learning systems, 2016 </a:t>
            </a:r>
          </a:p>
          <a:p>
            <a:r>
              <a:rPr lang="en-US" sz="1800" dirty="0">
                <a:latin typeface="Comic Sans MS" panose="030F0702030302020204" pitchFamily="66" charset="0"/>
                <a:cs typeface="CMU Bright Roman"/>
              </a:rPr>
              <a:t>K. Cho, B. Van </a:t>
            </a:r>
            <a:r>
              <a:rPr lang="en-US" sz="1800" dirty="0" err="1">
                <a:latin typeface="Comic Sans MS" panose="030F0702030302020204" pitchFamily="66" charset="0"/>
                <a:cs typeface="CMU Bright Roman"/>
              </a:rPr>
              <a:t>Merrienboer</a:t>
            </a:r>
            <a:r>
              <a:rPr lang="en-US" sz="1800" dirty="0">
                <a:latin typeface="Comic Sans MS" panose="030F0702030302020204" pitchFamily="66" charset="0"/>
                <a:cs typeface="CMU Bright Roman"/>
              </a:rPr>
              <a:t>, C. </a:t>
            </a:r>
            <a:r>
              <a:rPr lang="en-US" sz="1800" dirty="0" err="1">
                <a:latin typeface="Comic Sans MS" panose="030F0702030302020204" pitchFamily="66" charset="0"/>
                <a:cs typeface="CMU Bright Roman"/>
              </a:rPr>
              <a:t>Gulcehre</a:t>
            </a:r>
            <a:r>
              <a:rPr lang="en-US" sz="1800" dirty="0">
                <a:latin typeface="Comic Sans MS" panose="030F0702030302020204" pitchFamily="66" charset="0"/>
                <a:cs typeface="CMU Bright Roman"/>
              </a:rPr>
              <a:t>, D. </a:t>
            </a:r>
            <a:r>
              <a:rPr lang="en-US" sz="1800" dirty="0" err="1">
                <a:latin typeface="Comic Sans MS" panose="030F0702030302020204" pitchFamily="66" charset="0"/>
                <a:cs typeface="CMU Bright Roman"/>
              </a:rPr>
              <a:t>Bahdanau</a:t>
            </a:r>
            <a:r>
              <a:rPr lang="en-US" sz="1800" dirty="0">
                <a:latin typeface="Comic Sans MS" panose="030F0702030302020204" pitchFamily="66" charset="0"/>
                <a:cs typeface="CMU Bright Roman"/>
              </a:rPr>
              <a:t>, F. </a:t>
            </a:r>
            <a:r>
              <a:rPr lang="en-US" sz="1800" dirty="0" err="1">
                <a:latin typeface="Comic Sans MS" panose="030F0702030302020204" pitchFamily="66" charset="0"/>
                <a:cs typeface="CMU Bright Roman"/>
              </a:rPr>
              <a:t>Bougares</a:t>
            </a:r>
            <a:r>
              <a:rPr lang="en-US" sz="1800" dirty="0">
                <a:latin typeface="Comic Sans MS" panose="030F0702030302020204" pitchFamily="66" charset="0"/>
                <a:cs typeface="CMU Bright Roman"/>
              </a:rPr>
              <a:t>, H. </a:t>
            </a:r>
            <a:r>
              <a:rPr lang="en-US" sz="1800" dirty="0" err="1">
                <a:latin typeface="Comic Sans MS" panose="030F0702030302020204" pitchFamily="66" charset="0"/>
                <a:cs typeface="CMU Bright Roman"/>
              </a:rPr>
              <a:t>Schwenk</a:t>
            </a:r>
            <a:r>
              <a:rPr lang="en-US" sz="1800" dirty="0">
                <a:latin typeface="Comic Sans MS" panose="030F0702030302020204" pitchFamily="66" charset="0"/>
                <a:cs typeface="CMU Bright Roman"/>
              </a:rPr>
              <a:t>, and Y. </a:t>
            </a:r>
            <a:r>
              <a:rPr lang="en-US" sz="1800" dirty="0" err="1">
                <a:latin typeface="Comic Sans MS" panose="030F0702030302020204" pitchFamily="66" charset="0"/>
                <a:cs typeface="CMU Bright Roman"/>
              </a:rPr>
              <a:t>Bengio</a:t>
            </a:r>
            <a:r>
              <a:rPr lang="en-US" sz="1800" dirty="0">
                <a:latin typeface="Comic Sans MS" panose="030F0702030302020204" pitchFamily="66" charset="0"/>
                <a:cs typeface="CMU Bright Roman"/>
              </a:rPr>
              <a:t>, </a:t>
            </a:r>
            <a:r>
              <a:rPr lang="en-US" sz="1800" dirty="0">
                <a:latin typeface="Comic Sans MS" panose="030F0702030302020204" pitchFamily="66" charset="0"/>
                <a:cs typeface="CMU Bright Roman"/>
                <a:hlinkClick r:id="rId8"/>
              </a:rPr>
              <a:t>Learning phrase representations using RNN encoder-decoder for statistical machine translation</a:t>
            </a:r>
            <a:r>
              <a:rPr lang="en-US" sz="1800" dirty="0">
                <a:latin typeface="Comic Sans MS" panose="030F0702030302020204" pitchFamily="66" charset="0"/>
                <a:cs typeface="CMU Bright Roman"/>
              </a:rPr>
              <a:t>, ACL 2014</a:t>
            </a:r>
          </a:p>
          <a:p>
            <a:r>
              <a:rPr lang="en-US" sz="1800" dirty="0">
                <a:latin typeface="Comic Sans MS" panose="030F0702030302020204" pitchFamily="66" charset="0"/>
                <a:cs typeface="CMU Bright Roman"/>
              </a:rPr>
              <a:t>R. </a:t>
            </a:r>
            <a:r>
              <a:rPr lang="en-US" sz="1800" dirty="0" err="1">
                <a:latin typeface="Comic Sans MS" panose="030F0702030302020204" pitchFamily="66" charset="0"/>
                <a:cs typeface="CMU Bright Roman"/>
              </a:rPr>
              <a:t>Jozefowicz</a:t>
            </a:r>
            <a:r>
              <a:rPr lang="en-US" sz="1800" dirty="0">
                <a:latin typeface="Comic Sans MS" panose="030F0702030302020204" pitchFamily="66" charset="0"/>
                <a:cs typeface="CMU Bright Roman"/>
              </a:rPr>
              <a:t>, W. </a:t>
            </a:r>
            <a:r>
              <a:rPr lang="en-US" sz="1800" dirty="0" err="1">
                <a:latin typeface="Comic Sans MS" panose="030F0702030302020204" pitchFamily="66" charset="0"/>
                <a:cs typeface="CMU Bright Roman"/>
              </a:rPr>
              <a:t>Zaremba</a:t>
            </a:r>
            <a:r>
              <a:rPr lang="en-US" sz="1800" dirty="0">
                <a:latin typeface="Comic Sans MS" panose="030F0702030302020204" pitchFamily="66" charset="0"/>
                <a:cs typeface="CMU Bright Roman"/>
              </a:rPr>
              <a:t>, and I. </a:t>
            </a:r>
            <a:r>
              <a:rPr lang="en-US" sz="1800" dirty="0" err="1">
                <a:latin typeface="Comic Sans MS" panose="030F0702030302020204" pitchFamily="66" charset="0"/>
                <a:cs typeface="CMU Bright Roman"/>
              </a:rPr>
              <a:t>Sutskever</a:t>
            </a:r>
            <a:r>
              <a:rPr lang="en-US" sz="1800" dirty="0">
                <a:latin typeface="Comic Sans MS" panose="030F0702030302020204" pitchFamily="66" charset="0"/>
                <a:cs typeface="CMU Bright Roman"/>
              </a:rPr>
              <a:t>, </a:t>
            </a:r>
            <a:r>
              <a:rPr lang="en-US" sz="1800" dirty="0">
                <a:latin typeface="Comic Sans MS" panose="030F0702030302020204" pitchFamily="66" charset="0"/>
                <a:cs typeface="CMU Bright Roman"/>
                <a:hlinkClick r:id="rId9"/>
              </a:rPr>
              <a:t>An empirical exploration of recurrent network architectures</a:t>
            </a:r>
            <a:r>
              <a:rPr lang="en-US" sz="1800" dirty="0">
                <a:latin typeface="Comic Sans MS" panose="030F0702030302020204" pitchFamily="66" charset="0"/>
                <a:cs typeface="CMU Bright Roman"/>
              </a:rPr>
              <a:t>, JMLR 2015</a:t>
            </a:r>
          </a:p>
          <a:p>
            <a:endParaRPr lang="en-US" sz="1800" dirty="0">
              <a:latin typeface="Comic Sans MS" panose="030F0702030302020204" pitchFamily="66" charset="0"/>
              <a:cs typeface="CMU Bright Roman"/>
            </a:endParaRPr>
          </a:p>
          <a:p>
            <a:endParaRPr lang="en-US" sz="1800" dirty="0">
              <a:latin typeface="Comic Sans MS" panose="030F0702030302020204" pitchFamily="66" charset="0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3687213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omic Sans MS" panose="030F0702030302020204" pitchFamily="66" charset="0"/>
                <a:cs typeface="CMU Bright SemiBold"/>
              </a:rPr>
              <a:t>The Vanilla RNN Forward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664765"/>
              </p:ext>
            </p:extLst>
          </p:nvPr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2400" imgH="241300" progId="Equation.DSMT4">
                  <p:embed/>
                </p:oleObj>
              </mc:Choice>
              <mc:Fallback>
                <p:oleObj name="Equation" r:id="rId2" imgW="1524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225539"/>
              </p:ext>
            </p:extLst>
          </p:nvPr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2400" imgH="241300" progId="Equation.DSMT4">
                  <p:embed/>
                </p:oleObj>
              </mc:Choice>
              <mc:Fallback>
                <p:oleObj name="Equation" r:id="rId4" imgW="1524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3" name="Group 52"/>
          <p:cNvGrpSpPr/>
          <p:nvPr/>
        </p:nvGrpSpPr>
        <p:grpSpPr>
          <a:xfrm>
            <a:off x="760464" y="1541124"/>
            <a:ext cx="1023307" cy="4484056"/>
            <a:chOff x="760464" y="1306873"/>
            <a:chExt cx="1023307" cy="4484056"/>
          </a:xfrm>
        </p:grpSpPr>
        <p:grpSp>
          <p:nvGrpSpPr>
            <p:cNvPr id="5" name="Group 4"/>
            <p:cNvGrpSpPr/>
            <p:nvPr/>
          </p:nvGrpSpPr>
          <p:grpSpPr>
            <a:xfrm rot="16200000">
              <a:off x="442" y="4007599"/>
              <a:ext cx="2543352" cy="1023307"/>
              <a:chOff x="3280722" y="2449058"/>
              <a:chExt cx="2543352" cy="1023307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endParaRPr>
              </a:p>
            </p:txBody>
          </p:sp>
          <p:sp>
            <p:nvSpPr>
              <p:cNvPr id="34" name="Freeform 33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Arrow Connector 61"/>
              <p:cNvCxnSpPr>
                <a:stCxn id="33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>
                <a:endCxn id="33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>
                <a:endCxn id="33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/>
              <p:cNvSpPr txBox="1"/>
              <p:nvPr/>
            </p:nvSpPr>
            <p:spPr>
              <a:xfrm rot="5400000">
                <a:off x="5468688" y="2805169"/>
                <a:ext cx="37221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omic Sans MS" panose="030F0702030302020204" pitchFamily="66" charset="0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omic Sans MS" panose="030F0702030302020204" pitchFamily="66" charset="0"/>
                    <a:cs typeface="CMU Bright Roman"/>
                  </a:rPr>
                  <a:t>1</a:t>
                </a: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omic Sans MS" panose="030F0702030302020204" pitchFamily="66" charset="0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omic Sans MS" panose="030F0702030302020204" pitchFamily="66" charset="0"/>
                    <a:cs typeface="CMU Bright Roman"/>
                  </a:rPr>
                  <a:t>1  </a:t>
                </a:r>
                <a:r>
                  <a:rPr lang="en-US" sz="1600" i="1" dirty="0">
                    <a:latin typeface="Comic Sans MS" panose="030F0702030302020204" pitchFamily="66" charset="0"/>
                    <a:cs typeface="CMU Bright Roman"/>
                  </a:rPr>
                  <a:t>   h</a:t>
                </a:r>
                <a:r>
                  <a:rPr lang="en-US" sz="1600" i="1" baseline="-25000" dirty="0">
                    <a:latin typeface="Comic Sans MS" panose="030F0702030302020204" pitchFamily="66" charset="0"/>
                    <a:cs typeface="CMU Bright Roman"/>
                  </a:rPr>
                  <a:t>0</a:t>
                </a:r>
              </a:p>
              <a:p>
                <a:pPr algn="just"/>
                <a:endParaRPr lang="en-US" sz="1600" i="1" baseline="-25000" dirty="0">
                  <a:latin typeface="Comic Sans MS" panose="030F0702030302020204" pitchFamily="66" charset="0"/>
                  <a:cs typeface="CMU Bright Roman"/>
                </a:endParaRPr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endParaRPr>
            </a:p>
          </p:txBody>
        </p:sp>
        <p:cxnSp>
          <p:nvCxnSpPr>
            <p:cNvPr id="31" name="Straight Arrow Connector 30"/>
            <p:cNvCxnSpPr>
              <a:stCxn id="164" idx="0"/>
              <a:endCxn id="30" idx="2"/>
            </p:cNvCxnSpPr>
            <p:nvPr/>
          </p:nvCxnSpPr>
          <p:spPr>
            <a:xfrm flipV="1">
              <a:off x="1285853" y="2943060"/>
              <a:ext cx="3390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rPr>
                <a:t>1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109590" y="1978815"/>
              <a:ext cx="3609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omic Sans MS" panose="030F0702030302020204" pitchFamily="66" charset="0"/>
                  <a:cs typeface="CMU Bright Roman"/>
                </a:rPr>
                <a:t>y</a:t>
              </a:r>
              <a:r>
                <a:rPr lang="en-US" sz="1600" i="1" baseline="-25000" dirty="0">
                  <a:latin typeface="Comic Sans MS" panose="030F0702030302020204" pitchFamily="66" charset="0"/>
                  <a:cs typeface="CMU Bright Roman"/>
                </a:rPr>
                <a:t>1</a:t>
              </a:r>
            </a:p>
          </p:txBody>
        </p:sp>
        <p:cxnSp>
          <p:nvCxnSpPr>
            <p:cNvPr id="51" name="Straight Arrow Connector 50"/>
            <p:cNvCxnSpPr>
              <a:stCxn id="50" idx="0"/>
              <a:endCxn id="49" idx="2"/>
            </p:cNvCxnSpPr>
            <p:nvPr/>
          </p:nvCxnSpPr>
          <p:spPr>
            <a:xfrm flipH="1" flipV="1">
              <a:off x="1285853" y="1764470"/>
              <a:ext cx="4235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30" idx="0"/>
              <a:endCxn id="50" idx="2"/>
            </p:cNvCxnSpPr>
            <p:nvPr/>
          </p:nvCxnSpPr>
          <p:spPr>
            <a:xfrm flipV="1">
              <a:off x="1289243" y="2317369"/>
              <a:ext cx="845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2133502" y="1541125"/>
            <a:ext cx="1023307" cy="4484056"/>
            <a:chOff x="760464" y="1306873"/>
            <a:chExt cx="1023307" cy="4484056"/>
          </a:xfrm>
        </p:grpSpPr>
        <p:grpSp>
          <p:nvGrpSpPr>
            <p:cNvPr id="83" name="Group 82"/>
            <p:cNvGrpSpPr/>
            <p:nvPr/>
          </p:nvGrpSpPr>
          <p:grpSpPr>
            <a:xfrm rot="16200000">
              <a:off x="442" y="4007599"/>
              <a:ext cx="2543352" cy="1023307"/>
              <a:chOff x="3280722" y="2449058"/>
              <a:chExt cx="2543352" cy="1023307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endParaRPr>
              </a:p>
            </p:txBody>
          </p:sp>
          <p:sp>
            <p:nvSpPr>
              <p:cNvPr id="92" name="Freeform 91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3" name="Straight Arrow Connector 92"/>
              <p:cNvCxnSpPr>
                <a:stCxn id="91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>
                <a:endCxn id="91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>
                <a:endCxn id="91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TextBox 95"/>
              <p:cNvSpPr txBox="1"/>
              <p:nvPr/>
            </p:nvSpPr>
            <p:spPr>
              <a:xfrm rot="5400000">
                <a:off x="5461474" y="2805169"/>
                <a:ext cx="38664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omic Sans MS" panose="030F0702030302020204" pitchFamily="66" charset="0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omic Sans MS" panose="030F0702030302020204" pitchFamily="66" charset="0"/>
                    <a:cs typeface="CMU Bright Roman"/>
                  </a:rPr>
                  <a:t>2</a:t>
                </a: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omic Sans MS" panose="030F0702030302020204" pitchFamily="66" charset="0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omic Sans MS" panose="030F0702030302020204" pitchFamily="66" charset="0"/>
                    <a:cs typeface="CMU Bright Roman"/>
                  </a:rPr>
                  <a:t>2</a:t>
                </a:r>
                <a:r>
                  <a:rPr lang="en-US" sz="1600" i="1" dirty="0">
                    <a:latin typeface="Comic Sans MS" panose="030F0702030302020204" pitchFamily="66" charset="0"/>
                    <a:cs typeface="CMU Bright Roman"/>
                  </a:rPr>
                  <a:t>     h</a:t>
                </a:r>
                <a:r>
                  <a:rPr lang="en-US" sz="1600" i="1" baseline="-25000" dirty="0">
                    <a:latin typeface="Comic Sans MS" panose="030F0702030302020204" pitchFamily="66" charset="0"/>
                    <a:cs typeface="CMU Bright Roman"/>
                  </a:rPr>
                  <a:t>1</a:t>
                </a:r>
              </a:p>
              <a:p>
                <a:pPr algn="just"/>
                <a:endParaRPr lang="en-US" sz="1600" i="1" baseline="-25000" dirty="0">
                  <a:latin typeface="Comic Sans MS" panose="030F0702030302020204" pitchFamily="66" charset="0"/>
                  <a:cs typeface="CMU Bright Roman"/>
                </a:endParaRPr>
              </a:p>
            </p:txBody>
          </p:sp>
        </p:grpSp>
        <p:sp>
          <p:nvSpPr>
            <p:cNvPr id="84" name="Rectangle 83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endParaRPr>
            </a:p>
          </p:txBody>
        </p:sp>
        <p:cxnSp>
          <p:nvCxnSpPr>
            <p:cNvPr id="85" name="Straight Arrow Connector 84"/>
            <p:cNvCxnSpPr>
              <a:stCxn id="96" idx="0"/>
              <a:endCxn id="84" idx="2"/>
            </p:cNvCxnSpPr>
            <p:nvPr/>
          </p:nvCxnSpPr>
          <p:spPr>
            <a:xfrm flipV="1">
              <a:off x="1285853" y="2943060"/>
              <a:ext cx="3390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rPr>
                <a:t>2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02376" y="1978815"/>
              <a:ext cx="3754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omic Sans MS" panose="030F0702030302020204" pitchFamily="66" charset="0"/>
                  <a:cs typeface="CMU Bright Roman"/>
                </a:rPr>
                <a:t>y</a:t>
              </a:r>
              <a:r>
                <a:rPr lang="en-US" sz="1600" i="1" baseline="-25000" dirty="0">
                  <a:latin typeface="Comic Sans MS" panose="030F0702030302020204" pitchFamily="66" charset="0"/>
                  <a:cs typeface="CMU Bright Roman"/>
                </a:rPr>
                <a:t>2</a:t>
              </a:r>
            </a:p>
          </p:txBody>
        </p:sp>
        <p:cxnSp>
          <p:nvCxnSpPr>
            <p:cNvPr id="88" name="Straight Arrow Connector 87"/>
            <p:cNvCxnSpPr>
              <a:stCxn id="87" idx="0"/>
              <a:endCxn id="86" idx="2"/>
            </p:cNvCxnSpPr>
            <p:nvPr/>
          </p:nvCxnSpPr>
          <p:spPr>
            <a:xfrm flipH="1" flipV="1">
              <a:off x="1285853" y="1764470"/>
              <a:ext cx="4235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84" idx="0"/>
              <a:endCxn id="87" idx="2"/>
            </p:cNvCxnSpPr>
            <p:nvPr/>
          </p:nvCxnSpPr>
          <p:spPr>
            <a:xfrm flipV="1">
              <a:off x="1289243" y="2317369"/>
              <a:ext cx="845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3468037" y="1541124"/>
            <a:ext cx="1023307" cy="4484055"/>
            <a:chOff x="760464" y="1306873"/>
            <a:chExt cx="1023307" cy="4484055"/>
          </a:xfrm>
        </p:grpSpPr>
        <p:grpSp>
          <p:nvGrpSpPr>
            <p:cNvPr id="99" name="Group 98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endParaRPr>
              </a:p>
            </p:txBody>
          </p:sp>
          <p:sp>
            <p:nvSpPr>
              <p:cNvPr id="108" name="Freeform 107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9" name="Straight Arrow Connector 108"/>
              <p:cNvCxnSpPr>
                <a:stCxn id="107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>
                <a:endCxn id="107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endCxn id="107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TextBox 111"/>
              <p:cNvSpPr txBox="1"/>
              <p:nvPr/>
            </p:nvSpPr>
            <p:spPr>
              <a:xfrm rot="5400000">
                <a:off x="5461473" y="2805170"/>
                <a:ext cx="38664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omic Sans MS" panose="030F0702030302020204" pitchFamily="66" charset="0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omic Sans MS" panose="030F0702030302020204" pitchFamily="66" charset="0"/>
                    <a:cs typeface="CMU Bright Roman"/>
                  </a:rPr>
                  <a:t>3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omic Sans MS" panose="030F0702030302020204" pitchFamily="66" charset="0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omic Sans MS" panose="030F0702030302020204" pitchFamily="66" charset="0"/>
                    <a:cs typeface="CMU Bright Roman"/>
                  </a:rPr>
                  <a:t>3</a:t>
                </a:r>
                <a:r>
                  <a:rPr lang="en-US" sz="1600" i="1" dirty="0">
                    <a:latin typeface="Comic Sans MS" panose="030F0702030302020204" pitchFamily="66" charset="0"/>
                    <a:cs typeface="CMU Bright Roman"/>
                  </a:rPr>
                  <a:t>     h</a:t>
                </a:r>
                <a:r>
                  <a:rPr lang="en-US" sz="1600" i="1" baseline="-25000" dirty="0">
                    <a:latin typeface="Comic Sans MS" panose="030F0702030302020204" pitchFamily="66" charset="0"/>
                    <a:cs typeface="CMU Bright Roman"/>
                  </a:rPr>
                  <a:t>2</a:t>
                </a:r>
              </a:p>
              <a:p>
                <a:pPr algn="just"/>
                <a:endParaRPr lang="en-US" sz="1600" i="1" baseline="-25000" dirty="0">
                  <a:latin typeface="Comic Sans MS" panose="030F0702030302020204" pitchFamily="66" charset="0"/>
                  <a:cs typeface="CMU Bright Roman"/>
                </a:endParaRPr>
              </a:p>
            </p:txBody>
          </p:sp>
        </p:grpSp>
        <p:sp>
          <p:nvSpPr>
            <p:cNvPr id="100" name="Rectangle 99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omic Sans MS" panose="030F0702030302020204" pitchFamily="66" charset="0"/>
                <a:cs typeface="CMU Bright Roman"/>
              </a:endParaRPr>
            </a:p>
          </p:txBody>
        </p:sp>
        <p:cxnSp>
          <p:nvCxnSpPr>
            <p:cNvPr id="101" name="Straight Arrow Connector 100"/>
            <p:cNvCxnSpPr>
              <a:stCxn id="112" idx="0"/>
              <a:endCxn id="100" idx="2"/>
            </p:cNvCxnSpPr>
            <p:nvPr/>
          </p:nvCxnSpPr>
          <p:spPr>
            <a:xfrm flipV="1">
              <a:off x="1285854" y="2943060"/>
              <a:ext cx="3389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Rectangle 101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omic Sans MS" panose="030F0702030302020204" pitchFamily="66" charset="0"/>
                  <a:cs typeface="CMU Bright Roman"/>
                </a:rPr>
                <a:t>3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102376" y="1978815"/>
              <a:ext cx="3754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omic Sans MS" panose="030F0702030302020204" pitchFamily="66" charset="0"/>
                  <a:cs typeface="CMU Bright Roman"/>
                </a:rPr>
                <a:t>y</a:t>
              </a:r>
              <a:r>
                <a:rPr lang="en-US" sz="1600" i="1" baseline="-25000" dirty="0">
                  <a:latin typeface="Comic Sans MS" panose="030F0702030302020204" pitchFamily="66" charset="0"/>
                  <a:cs typeface="CMU Bright Roman"/>
                </a:rPr>
                <a:t>3</a:t>
              </a:r>
            </a:p>
          </p:txBody>
        </p:sp>
        <p:cxnSp>
          <p:nvCxnSpPr>
            <p:cNvPr id="104" name="Straight Arrow Connector 103"/>
            <p:cNvCxnSpPr>
              <a:stCxn id="103" idx="0"/>
              <a:endCxn id="102" idx="2"/>
            </p:cNvCxnSpPr>
            <p:nvPr/>
          </p:nvCxnSpPr>
          <p:spPr>
            <a:xfrm flipH="1" flipV="1">
              <a:off x="1285853" y="1764470"/>
              <a:ext cx="4235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100" idx="0"/>
              <a:endCxn id="103" idx="2"/>
            </p:cNvCxnSpPr>
            <p:nvPr/>
          </p:nvCxnSpPr>
          <p:spPr>
            <a:xfrm flipV="1">
              <a:off x="1289243" y="2317369"/>
              <a:ext cx="845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Freeform 116"/>
          <p:cNvSpPr/>
          <p:nvPr/>
        </p:nvSpPr>
        <p:spPr>
          <a:xfrm>
            <a:off x="1430243" y="3476752"/>
            <a:ext cx="1430243" cy="2670005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reeform 121"/>
          <p:cNvSpPr/>
          <p:nvPr/>
        </p:nvSpPr>
        <p:spPr>
          <a:xfrm>
            <a:off x="2800144" y="3469806"/>
            <a:ext cx="1430243" cy="2670005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3" name="Object 1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8701709"/>
              </p:ext>
            </p:extLst>
          </p:nvPr>
        </p:nvGraphicFramePr>
        <p:xfrm>
          <a:off x="5262563" y="2462213"/>
          <a:ext cx="2822575" cy="231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828800" imgH="1498600" progId="Equation.DSMT4">
                  <p:embed/>
                </p:oleObj>
              </mc:Choice>
              <mc:Fallback>
                <p:oleObj name="Equation" r:id="rId5" imgW="1828800" imgH="149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62563" y="2462213"/>
                        <a:ext cx="2822575" cy="231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Connector 7"/>
          <p:cNvCxnSpPr>
            <a:stCxn id="49" idx="3"/>
            <a:endCxn id="86" idx="1"/>
          </p:cNvCxnSpPr>
          <p:nvPr/>
        </p:nvCxnSpPr>
        <p:spPr>
          <a:xfrm>
            <a:off x="1535047" y="1769923"/>
            <a:ext cx="874650" cy="1"/>
          </a:xfrm>
          <a:prstGeom prst="line">
            <a:avLst/>
          </a:prstGeom>
          <a:ln w="28575" cmpd="sng">
            <a:solidFill>
              <a:srgbClr val="FFFF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86" idx="3"/>
            <a:endCxn id="102" idx="1"/>
          </p:cNvCxnSpPr>
          <p:nvPr/>
        </p:nvCxnSpPr>
        <p:spPr>
          <a:xfrm flipV="1">
            <a:off x="2908085" y="1769923"/>
            <a:ext cx="836147" cy="1"/>
          </a:xfrm>
          <a:prstGeom prst="line">
            <a:avLst/>
          </a:prstGeom>
          <a:ln w="28575" cmpd="sng">
            <a:solidFill>
              <a:srgbClr val="FFFF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0" idx="3"/>
            <a:endCxn id="84" idx="1"/>
          </p:cNvCxnSpPr>
          <p:nvPr/>
        </p:nvCxnSpPr>
        <p:spPr>
          <a:xfrm>
            <a:off x="1488719" y="2994161"/>
            <a:ext cx="974085" cy="1"/>
          </a:xfrm>
          <a:prstGeom prst="line">
            <a:avLst/>
          </a:prstGeom>
          <a:ln w="28575" cmpd="sng">
            <a:solidFill>
              <a:schemeClr val="accent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84" idx="3"/>
            <a:endCxn id="100" idx="1"/>
          </p:cNvCxnSpPr>
          <p:nvPr/>
        </p:nvCxnSpPr>
        <p:spPr>
          <a:xfrm flipV="1">
            <a:off x="2861757" y="2994161"/>
            <a:ext cx="935582" cy="1"/>
          </a:xfrm>
          <a:prstGeom prst="line">
            <a:avLst/>
          </a:prstGeom>
          <a:ln w="28575" cmpd="sng">
            <a:solidFill>
              <a:schemeClr val="accent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32" idx="2"/>
            <a:endCxn id="90" idx="0"/>
          </p:cNvCxnSpPr>
          <p:nvPr/>
        </p:nvCxnSpPr>
        <p:spPr>
          <a:xfrm>
            <a:off x="1783771" y="4739585"/>
            <a:ext cx="349732" cy="1"/>
          </a:xfrm>
          <a:prstGeom prst="line">
            <a:avLst/>
          </a:prstGeom>
          <a:ln w="28575" cmpd="sng">
            <a:solidFill>
              <a:schemeClr val="accent3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90" idx="2"/>
            <a:endCxn id="106" idx="0"/>
          </p:cNvCxnSpPr>
          <p:nvPr/>
        </p:nvCxnSpPr>
        <p:spPr>
          <a:xfrm flipV="1">
            <a:off x="3156809" y="4739585"/>
            <a:ext cx="311229" cy="1"/>
          </a:xfrm>
          <a:prstGeom prst="line">
            <a:avLst/>
          </a:prstGeom>
          <a:ln w="28575" cmpd="sng">
            <a:solidFill>
              <a:schemeClr val="accent3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262563" y="5528075"/>
            <a:ext cx="642570" cy="0"/>
          </a:xfrm>
          <a:prstGeom prst="line">
            <a:avLst/>
          </a:prstGeom>
          <a:ln w="28575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915988" y="5321697"/>
            <a:ext cx="285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  <a:cs typeface="CMU Bright Roman"/>
              </a:rPr>
              <a:t>indicates shared weights</a:t>
            </a:r>
          </a:p>
        </p:txBody>
      </p:sp>
    </p:spTree>
    <p:extLst>
      <p:ext uri="{BB962C8B-B14F-4D97-AF65-F5344CB8AC3E}">
        <p14:creationId xmlns:p14="http://schemas.microsoft.com/office/powerpoint/2010/main" val="337012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latin typeface="Comic Sans MS" panose="030F0702030302020204" pitchFamily="66" charset="0"/>
                <a:cs typeface="CMU Bright SemiBold"/>
              </a:rPr>
              <a:t>Recurrent Neural Networks (RNNs)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Note that the weights are shared over time</a:t>
            </a:r>
          </a:p>
          <a:p>
            <a:endParaRPr lang="en-US" sz="2400" dirty="0">
              <a:latin typeface="Comic Sans MS" panose="030F0702030302020204" pitchFamily="66" charset="0"/>
              <a:cs typeface="CMU Bright Roman"/>
            </a:endParaRPr>
          </a:p>
          <a:p>
            <a:r>
              <a:rPr lang="en-US" sz="2400" dirty="0">
                <a:latin typeface="Comic Sans MS" panose="030F0702030302020204" pitchFamily="66" charset="0"/>
                <a:cs typeface="CMU Bright Roman"/>
              </a:rPr>
              <a:t>Essentially, copies of the RNN cell are made over time (unrolling/unfolding), with different inputs at different time steps</a:t>
            </a:r>
          </a:p>
          <a:p>
            <a:endParaRPr lang="en-US" sz="2400" dirty="0">
              <a:latin typeface="Comic Sans MS" panose="030F0702030302020204" pitchFamily="66" charset="0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89475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2470</TotalTime>
  <Words>2500</Words>
  <Application>Microsoft Office PowerPoint</Application>
  <PresentationFormat>On-screen Show (4:3)</PresentationFormat>
  <Paragraphs>650</Paragraphs>
  <Slides>71</Slides>
  <Notes>11</Notes>
  <HiddenSlides>1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Arial</vt:lpstr>
      <vt:lpstr>Calibri</vt:lpstr>
      <vt:lpstr>CMU Bright Oblique</vt:lpstr>
      <vt:lpstr>CMU Bright SemiBold Oblique</vt:lpstr>
      <vt:lpstr>Comic Sans MS</vt:lpstr>
      <vt:lpstr>Office Theme</vt:lpstr>
      <vt:lpstr>Equation</vt:lpstr>
      <vt:lpstr>Motivation</vt:lpstr>
      <vt:lpstr>Recurrent Neural Networks (RNNs)</vt:lpstr>
      <vt:lpstr>Sample Feed-forward Network</vt:lpstr>
      <vt:lpstr>Sample RNN</vt:lpstr>
      <vt:lpstr>Sample RNN</vt:lpstr>
      <vt:lpstr>The Vanilla RNN Cell</vt:lpstr>
      <vt:lpstr>The Vanilla RNN Forward</vt:lpstr>
      <vt:lpstr>The Vanilla RNN Forward</vt:lpstr>
      <vt:lpstr>Recurrent Neural Networks (RNNs)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Sentiment Classification</vt:lpstr>
      <vt:lpstr>Sentiment Classification</vt:lpstr>
      <vt:lpstr>Sentiment Classification</vt:lpstr>
      <vt:lpstr>Sentiment Classification</vt:lpstr>
      <vt:lpstr>Sentiment Classification</vt:lpstr>
      <vt:lpstr>Sentiment Classification</vt:lpstr>
      <vt:lpstr>Sentiment Classification</vt:lpstr>
      <vt:lpstr>Sentiment Classification</vt:lpstr>
      <vt:lpstr>Image Captioning</vt:lpstr>
      <vt:lpstr>Image Captioning</vt:lpstr>
      <vt:lpstr>Image Captioning</vt:lpstr>
      <vt:lpstr>Image Captioning</vt:lpstr>
      <vt:lpstr>RNN Outputs: Image Captions</vt:lpstr>
      <vt:lpstr>RNN Outputs: Language Modeling</vt:lpstr>
      <vt:lpstr>Input – Output Scenarios</vt:lpstr>
      <vt:lpstr>Input – Output Scenarios</vt:lpstr>
      <vt:lpstr>The Vanilla RNN Forward</vt:lpstr>
      <vt:lpstr>BackPropagation Refresher</vt:lpstr>
      <vt:lpstr>Multiple Layers</vt:lpstr>
      <vt:lpstr>Chain Rule for Gradient Computation</vt:lpstr>
      <vt:lpstr>Chain Rule for Gradient Computation</vt:lpstr>
      <vt:lpstr>Chain Rule for Gradient Computation</vt:lpstr>
      <vt:lpstr>Extension to Computational Graphs</vt:lpstr>
      <vt:lpstr>Extension to Computational Graphs</vt:lpstr>
      <vt:lpstr>Extension to Computational Graphs</vt:lpstr>
      <vt:lpstr>BackPropagation Through Time (BPTT)</vt:lpstr>
      <vt:lpstr>The Unfolded Vanilla RNN</vt:lpstr>
      <vt:lpstr>The Unfolded Vanilla RNN Forward</vt:lpstr>
      <vt:lpstr>The Unfolded Vanilla RNN Backward</vt:lpstr>
      <vt:lpstr>The Vanilla RNN Backward</vt:lpstr>
      <vt:lpstr>Issues with the Vanilla RNNs</vt:lpstr>
      <vt:lpstr>The Identity Relationship</vt:lpstr>
      <vt:lpstr>The Identity Relationship</vt:lpstr>
      <vt:lpstr>Disclaimer</vt:lpstr>
      <vt:lpstr>Multi-layer RNNs</vt:lpstr>
      <vt:lpstr>Bi-directional RNNs</vt:lpstr>
      <vt:lpstr>Recap</vt:lpstr>
      <vt:lpstr>The Popular LSTM Cell</vt:lpstr>
      <vt:lpstr>Extension I: Peephole LSTM</vt:lpstr>
      <vt:lpstr>Peephole LSTM</vt:lpstr>
      <vt:lpstr>Other minor variants</vt:lpstr>
      <vt:lpstr>LSTM: A Search Space Odyssey</vt:lpstr>
      <vt:lpstr>LSTM: A Search Space Odyssey</vt:lpstr>
      <vt:lpstr>Gated Recurrent Unit (GRU)</vt:lpstr>
      <vt:lpstr>GRU</vt:lpstr>
      <vt:lpstr>GRU</vt:lpstr>
      <vt:lpstr>GRU</vt:lpstr>
      <vt:lpstr>GRU</vt:lpstr>
      <vt:lpstr>GRU</vt:lpstr>
      <vt:lpstr>LSTM initialized with large positive forget gate bias?</vt:lpstr>
      <vt:lpstr>Summary</vt:lpstr>
      <vt:lpstr>PowerPoint Presentation</vt:lpstr>
      <vt:lpstr>PowerPoint Presentation</vt:lpstr>
      <vt:lpstr>PowerPoint Presentation</vt:lpstr>
      <vt:lpstr>PowerPoint Presentation</vt:lpstr>
      <vt:lpstr>LSTM – Forward/Backward</vt:lpstr>
      <vt:lpstr>Other Useful Resources / References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tkm</dc:creator>
  <cp:lastModifiedBy>Dr. Tapas Kumar Mishra</cp:lastModifiedBy>
  <cp:revision>428</cp:revision>
  <dcterms:created xsi:type="dcterms:W3CDTF">2016-12-28T23:58:56Z</dcterms:created>
  <dcterms:modified xsi:type="dcterms:W3CDTF">2023-02-10T04:36:56Z</dcterms:modified>
</cp:coreProperties>
</file>